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5"/>
  </p:notesMasterIdLst>
  <p:sldIdLst>
    <p:sldId id="256" r:id="rId2"/>
    <p:sldId id="396" r:id="rId3"/>
    <p:sldId id="413" r:id="rId4"/>
    <p:sldId id="416" r:id="rId5"/>
    <p:sldId id="404" r:id="rId6"/>
    <p:sldId id="414" r:id="rId7"/>
    <p:sldId id="415" r:id="rId8"/>
    <p:sldId id="397" r:id="rId9"/>
    <p:sldId id="401" r:id="rId10"/>
    <p:sldId id="402" r:id="rId11"/>
    <p:sldId id="417" r:id="rId12"/>
    <p:sldId id="351" r:id="rId13"/>
    <p:sldId id="418" r:id="rId14"/>
    <p:sldId id="352" r:id="rId15"/>
    <p:sldId id="421" r:id="rId16"/>
    <p:sldId id="419" r:id="rId17"/>
    <p:sldId id="422" r:id="rId18"/>
    <p:sldId id="353" r:id="rId19"/>
    <p:sldId id="405" r:id="rId20"/>
    <p:sldId id="369" r:id="rId21"/>
    <p:sldId id="358" r:id="rId22"/>
    <p:sldId id="359" r:id="rId23"/>
    <p:sldId id="408" r:id="rId24"/>
    <p:sldId id="409" r:id="rId25"/>
    <p:sldId id="334" r:id="rId26"/>
    <p:sldId id="367" r:id="rId27"/>
    <p:sldId id="299" r:id="rId28"/>
    <p:sldId id="410" r:id="rId29"/>
    <p:sldId id="411" r:id="rId30"/>
    <p:sldId id="412" r:id="rId31"/>
    <p:sldId id="423" r:id="rId32"/>
    <p:sldId id="424" r:id="rId33"/>
    <p:sldId id="305" r:id="rId3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68680"/>
  </p:normalViewPr>
  <p:slideViewPr>
    <p:cSldViewPr snapToGrid="0" snapToObjects="1">
      <p:cViewPr varScale="1">
        <p:scale>
          <a:sx n="58" d="100"/>
          <a:sy n="58" d="100"/>
        </p:scale>
        <p:origin x="140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3.png>
</file>

<file path=ppt/media/image2.jpg>
</file>

<file path=ppt/media/image3.png>
</file>

<file path=ppt/media/image4.jpg>
</file>

<file path=ppt/media/image5.jpe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8" name="Shape 15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14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14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14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14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14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14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14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14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14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7" name="Shape 16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7554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6692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0384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1035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2419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400" b="0" i="0" u="none" strike="noStrike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7928514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1066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400" b="0" i="0" u="none" strike="noStrike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4059980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6217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1415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922601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40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73771348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253903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40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948980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40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8105868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40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8262643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40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04260162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lang="en-US" sz="1200" b="0" i="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Lower is better</a:t>
                </a:r>
                <a:r>
                  <a:rPr lang="en-US" sz="1200" i="0">
                    <a:effectLst/>
                    <a:latin typeface="Cambria Math" panose="02040503050406030204" pitchFamily="18" charset="0"/>
                    <a:ea typeface="Helvetica Neue"/>
                    <a:cs typeface="Helvetica Neue"/>
                    <a:sym typeface="Arial"/>
                  </a:rPr>
                  <a:t>/</a:t>
                </a:r>
                <a:endParaRPr lang="en-US" sz="120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lang="en-US" sz="120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Quite common.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lang="en-US" sz="120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These two figures show the distribution of temporal and spatial load redundancy on SPEC 2006.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We can see that redundant loads, especially the temporal ones are </a:t>
                </a:r>
                <a:r>
                  <a:rPr lang="en-US" sz="1200" b="0" i="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quite common. Typically, each one offers some unique opportunity to optimize. Eliminating a few top ones often yield non-trivial speedups.  However, redundancy doesn’t mean it is  redundant on every execution path, users need to figure out a safe optimization.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872942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lang="en-US" sz="1200" b="0" i="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Lower is better</a:t>
                </a:r>
                <a:r>
                  <a:rPr lang="en-US" sz="1200" i="0">
                    <a:effectLst/>
                    <a:latin typeface="Cambria Math" panose="02040503050406030204" pitchFamily="18" charset="0"/>
                    <a:ea typeface="Helvetica Neue"/>
                    <a:cs typeface="Helvetica Neue"/>
                    <a:sym typeface="Arial"/>
                  </a:rPr>
                  <a:t>/</a:t>
                </a:r>
                <a:endParaRPr lang="en-US" sz="120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lang="en-US" sz="120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Quite common.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lang="en-US" sz="120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These two figures show the distribution of temporal and spatial load redundancy on SPEC 2006.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We can see that redundant loads, especially the temporal ones are </a:t>
                </a:r>
                <a:r>
                  <a:rPr lang="en-US" sz="1200" b="0" i="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quite common. Typically, each one offers some unique opportunity to optimize. Eliminating a few top ones often yield non-trivial speedups.  However, redundancy doesn’t mean it is  redundant on every execution path, users need to figure out a safe optimization.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5151896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1592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lang="en-US" sz="1200" b="0" i="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Lower is better</a:t>
                </a:r>
                <a:r>
                  <a:rPr lang="en-US" sz="1200" i="0">
                    <a:effectLst/>
                    <a:latin typeface="Cambria Math" panose="02040503050406030204" pitchFamily="18" charset="0"/>
                    <a:ea typeface="Helvetica Neue"/>
                    <a:cs typeface="Helvetica Neue"/>
                    <a:sym typeface="Arial"/>
                  </a:rPr>
                  <a:t>/</a:t>
                </a:r>
                <a:endParaRPr lang="en-US" sz="120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lang="en-US" sz="120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Quite common.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lang="en-US" sz="120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These two figures show the distribution of temporal and spatial load redundancy on SPEC 2006.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We can see that redundant loads, especially the temporal ones are </a:t>
                </a:r>
                <a:r>
                  <a:rPr lang="en-US" sz="1200" b="0" i="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quite common. Typically, each one offers some unique opportunity to optimize. Eliminating a few top ones often yield non-trivial speedups.  However, redundancy doesn’t mean it is  redundant on every execution path, users need to figure out a safe optimization.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4355069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Lower is better</a:t>
                </a:r>
                <a:r>
                  <a:rPr lang="en-US" sz="1200" i="0">
                    <a:effectLst/>
                    <a:latin typeface="Cambria Math" panose="02040503050406030204" pitchFamily="18" charset="0"/>
                    <a:ea typeface="Helvetica Neue"/>
                    <a:cs typeface="Helvetica Neue"/>
                    <a:sym typeface="Arial"/>
                  </a:rPr>
                  <a:t>/</a:t>
                </a:r>
                <a:endParaRPr lang="en-US" sz="120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lang="en-US" sz="120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Quite common.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lang="en-US" sz="120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These two figures show the distribution of temporal and spatial load redundancy on SPEC 2006.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We can see that redundant loads, especially the temporal ones are </a:t>
                </a:r>
                <a:r>
                  <a:rPr lang="en-US" sz="1200" b="0" i="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quite common. Typically, each one offers some unique opportunity to optimize. Eliminating a few top ones often yield non-trivial speedups.  However, redundancy doesn’t mean it is  redundant on every execution path, users need to figure out a safe optimization.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81029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400" b="0" i="0" dirty="0"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01102092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endParaRPr lang="en-US" sz="1200" dirty="0"/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Lower is better</a:t>
                </a:r>
                <a:r>
                  <a:rPr lang="en-US" sz="1200" i="0">
                    <a:effectLst/>
                    <a:latin typeface="Cambria Math" panose="02040503050406030204" pitchFamily="18" charset="0"/>
                    <a:ea typeface="Helvetica Neue"/>
                    <a:cs typeface="Helvetica Neue"/>
                    <a:sym typeface="Arial"/>
                  </a:rPr>
                  <a:t>/</a:t>
                </a:r>
                <a:endParaRPr lang="en-US" sz="120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lang="en-US" sz="120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Quite common.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lang="en-US" sz="120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These two figures show the distribution of temporal and spatial load redundancy on SPEC 2006.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We can see that redundant loads, especially the temporal ones are </a:t>
                </a:r>
                <a:r>
                  <a:rPr lang="en-US" sz="1200" b="0" i="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quite common. Typically, each one offers some unique opportunity to optimize. Eliminating a few top ones often yield non-trivial speedups.  However, redundancy doesn’t mean it is  redundant on every execution path, users need to figure out a safe optimization.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562135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lang="en-US" sz="1200" dirty="0">
                  <a:latin typeface="Helvetica Neue"/>
                  <a:ea typeface="Helvetica Neue"/>
                  <a:cs typeface="Helvetica Neue"/>
                  <a:sym typeface="Arial"/>
                </a:endParaRPr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Lower is better</a:t>
                </a:r>
                <a:r>
                  <a:rPr lang="en-US" sz="1200" i="0">
                    <a:effectLst/>
                    <a:latin typeface="Cambria Math" panose="02040503050406030204" pitchFamily="18" charset="0"/>
                    <a:ea typeface="Helvetica Neue"/>
                    <a:cs typeface="Helvetica Neue"/>
                    <a:sym typeface="Arial"/>
                  </a:rPr>
                  <a:t>/</a:t>
                </a:r>
                <a:endParaRPr lang="en-US" sz="120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lang="en-US" sz="120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Quite common.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lang="en-US" sz="120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These two figures show the distribution of temporal and spatial load redundancy on SPEC 2006.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We can see that redundant loads, especially the temporal ones are </a:t>
                </a:r>
                <a:r>
                  <a:rPr lang="en-US" sz="1200" b="0" i="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quite common. Typically, each one offers some unique opportunity to optimize. Eliminating a few top ones often yield non-trivial speedups.  However, redundancy doesn’t mean it is  redundant on every execution path, users need to figure out a safe optimization.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5182462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lang="en-US" sz="1200" dirty="0">
                  <a:latin typeface="Helvetica Neue"/>
                  <a:ea typeface="Helvetica Neue"/>
                  <a:cs typeface="Helvetica Neue"/>
                  <a:sym typeface="Arial"/>
                </a:endParaRPr>
              </a:p>
            </p:txBody>
          </p:sp>
        </mc:Choice>
        <mc:Fallback xmlns="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Lower is better</a:t>
                </a:r>
                <a:r>
                  <a:rPr lang="en-US" sz="1200" i="0">
                    <a:effectLst/>
                    <a:latin typeface="Cambria Math" panose="02040503050406030204" pitchFamily="18" charset="0"/>
                    <a:ea typeface="Helvetica Neue"/>
                    <a:cs typeface="Helvetica Neue"/>
                    <a:sym typeface="Arial"/>
                  </a:rPr>
                  <a:t>/</a:t>
                </a:r>
                <a:endParaRPr lang="en-US" sz="120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lang="en-US" sz="120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Quite common.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lang="en-US" sz="1200" dirty="0">
                  <a:effectLst/>
                  <a:latin typeface="Helvetica Neue"/>
                  <a:ea typeface="Helvetica Neue"/>
                  <a:cs typeface="Helvetica Neue"/>
                  <a:sym typeface="Arial"/>
                </a:endParaRP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These two figures show the distribution of temporal and spatial load redundancy on SPEC 2006.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Tx/>
                  <a:buNone/>
                  <a:tabLst/>
                  <a:defRPr sz="1200"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r>
                  <a:rPr lang="en-US" sz="120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We can see that redundant loads, especially the temporal ones are </a:t>
                </a:r>
                <a:r>
                  <a:rPr lang="en-US" sz="1200" b="0" i="0" dirty="0">
                    <a:effectLst/>
                    <a:latin typeface="Helvetica Neue"/>
                    <a:ea typeface="Helvetica Neue"/>
                    <a:cs typeface="Helvetica Neue"/>
                    <a:sym typeface="Arial"/>
                  </a:rPr>
                  <a:t>quite common. Typically, each one offers some unique opportunity to optimize. Eliminating a few top ones often yield non-trivial speedups.  However, redundancy doesn’t mean it is  redundant on every execution path, users need to figure out a safe optimization.</a:t>
                </a:r>
                <a:endParaRPr lang="en-US" dirty="0"/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7973658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139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1675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454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4396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250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2013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077185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mage"/>
          <p:cNvSpPr>
            <a:spLocks noGrp="1"/>
          </p:cNvSpPr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2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"/>
          <p:cNvSpPr txBox="1"/>
          <p:nvPr/>
        </p:nvSpPr>
        <p:spPr>
          <a:xfrm>
            <a:off x="-1" y="9247858"/>
            <a:ext cx="12679682" cy="397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4186" tIns="54186" rIns="54186" bIns="54186">
            <a:spAutoFit/>
          </a:bodyPr>
          <a:lstStyle/>
          <a:p>
            <a:pPr lvl="2" indent="685800" algn="l" defTabSz="1300480">
              <a:defRPr sz="1800">
                <a:solidFill>
                  <a:srgbClr val="17467E"/>
                </a:solidFill>
                <a:uFill>
                  <a:solidFill>
                    <a:srgbClr val="17467E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		                           </a:t>
            </a:r>
          </a:p>
        </p:txBody>
      </p:sp>
      <p:sp>
        <p:nvSpPr>
          <p:cNvPr id="120" name="Title Text"/>
          <p:cNvSpPr txBox="1">
            <a:spLocks noGrp="1"/>
          </p:cNvSpPr>
          <p:nvPr>
            <p:ph type="title"/>
          </p:nvPr>
        </p:nvSpPr>
        <p:spPr>
          <a:xfrm>
            <a:off x="0" y="-1"/>
            <a:ext cx="13004800" cy="1224891"/>
          </a:xfrm>
          <a:prstGeom prst="rect">
            <a:avLst/>
          </a:prstGeom>
        </p:spPr>
        <p:txBody>
          <a:bodyPr lIns="54186" tIns="54186" rIns="54186" bIns="54186">
            <a:noAutofit/>
          </a:bodyPr>
          <a:lstStyle>
            <a:lvl1pPr defTabSz="1300480">
              <a:defRPr sz="5000">
                <a:uFill>
                  <a:solidFill>
                    <a:srgbClr val="17467E"/>
                  </a:solidFill>
                </a:uFill>
              </a:defRPr>
            </a:lvl1pPr>
          </a:lstStyle>
          <a:p>
            <a:r>
              <a:t>Title Text</a:t>
            </a:r>
          </a:p>
        </p:txBody>
      </p:sp>
      <p:sp>
        <p:nvSpPr>
          <p:cNvPr id="121" name="Body Level One…"/>
          <p:cNvSpPr txBox="1">
            <a:spLocks noGrp="1"/>
          </p:cNvSpPr>
          <p:nvPr>
            <p:ph type="body" idx="1"/>
          </p:nvPr>
        </p:nvSpPr>
        <p:spPr>
          <a:xfrm>
            <a:off x="216746" y="1408853"/>
            <a:ext cx="12557762" cy="4969371"/>
          </a:xfrm>
          <a:prstGeom prst="rect">
            <a:avLst/>
          </a:prstGeom>
        </p:spPr>
        <p:txBody>
          <a:bodyPr lIns="54186" tIns="54186" rIns="54186" bIns="54186" anchor="t">
            <a:noAutofit/>
          </a:bodyPr>
          <a:lstStyle>
            <a:lvl1pPr marL="467590" indent="-467590" defTabSz="1300480">
              <a:spcBef>
                <a:spcPts val="700"/>
              </a:spcBef>
              <a:buClr>
                <a:srgbClr val="000000"/>
              </a:buClr>
              <a:buSzPct val="100000"/>
              <a:buFont typeface="Times"/>
              <a:defRPr sz="3000">
                <a:uFill>
                  <a:solidFill>
                    <a:srgbClr val="17467E"/>
                  </a:solidFill>
                </a:uFill>
              </a:defRPr>
            </a:lvl1pPr>
            <a:lvl2pPr defTabSz="1300480">
              <a:spcBef>
                <a:spcPts val="600"/>
              </a:spcBef>
              <a:buClr>
                <a:srgbClr val="0433FF"/>
              </a:buClr>
              <a:buSzPct val="60000"/>
              <a:buChar char="✦"/>
              <a:defRPr sz="2800">
                <a:solidFill>
                  <a:srgbClr val="0433FF"/>
                </a:solidFill>
                <a:uFill>
                  <a:solidFill>
                    <a:srgbClr val="4349AA"/>
                  </a:solidFill>
                </a:uFill>
              </a:defRPr>
            </a:lvl2pPr>
            <a:lvl3pPr marL="1219200" indent="-304800" defTabSz="1300480">
              <a:spcBef>
                <a:spcPts val="600"/>
              </a:spcBef>
              <a:buClr>
                <a:srgbClr val="941751"/>
              </a:buClr>
              <a:buSzPct val="60000"/>
              <a:buChar char="✴"/>
              <a:defRPr sz="2400">
                <a:solidFill>
                  <a:srgbClr val="941751"/>
                </a:solidFill>
                <a:uFill>
                  <a:solidFill>
                    <a:srgbClr val="AB2423"/>
                  </a:solidFill>
                </a:uFill>
              </a:defRPr>
            </a:lvl3pPr>
            <a:lvl4pPr marL="1676400" indent="-304800" defTabSz="1300480">
              <a:spcBef>
                <a:spcPts val="600"/>
              </a:spcBef>
              <a:buClr>
                <a:srgbClr val="000000"/>
              </a:buClr>
              <a:buSzPct val="100000"/>
              <a:buChar char="–"/>
              <a:defRPr sz="24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lvl4pPr>
            <a:lvl5pPr marL="2133600" indent="-304800" defTabSz="1300480">
              <a:spcBef>
                <a:spcPts val="600"/>
              </a:spcBef>
              <a:buClr>
                <a:srgbClr val="4349AA"/>
              </a:buClr>
              <a:buSzPct val="100000"/>
              <a:buFont typeface="Times"/>
              <a:defRPr sz="2400">
                <a:solidFill>
                  <a:srgbClr val="4349AA"/>
                </a:solidFill>
                <a:uFill>
                  <a:solidFill>
                    <a:srgbClr val="4349AA"/>
                  </a:solidFill>
                </a:u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593329" y="9283982"/>
            <a:ext cx="375347" cy="367595"/>
          </a:xfrm>
          <a:prstGeom prst="rect">
            <a:avLst/>
          </a:prstGeom>
        </p:spPr>
        <p:txBody>
          <a:bodyPr lIns="54186" tIns="54186" rIns="54186" bIns="54186"/>
          <a:lstStyle>
            <a:lvl1pPr algn="r" defTabSz="1300480">
              <a:spcBef>
                <a:spcPts val="1500"/>
              </a:spcBef>
              <a:defRPr>
                <a:solidFill>
                  <a:srgbClr val="17467E"/>
                </a:solidFill>
                <a:uFill>
                  <a:solidFill>
                    <a:srgbClr val="17467E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itle Text"/>
          <p:cNvSpPr txBox="1">
            <a:spLocks noGrp="1"/>
          </p:cNvSpPr>
          <p:nvPr>
            <p:ph type="title"/>
          </p:nvPr>
        </p:nvSpPr>
        <p:spPr>
          <a:xfrm>
            <a:off x="952500" y="12700"/>
            <a:ext cx="11099800" cy="1452894"/>
          </a:xfrm>
          <a:prstGeom prst="rect">
            <a:avLst/>
          </a:prstGeom>
        </p:spPr>
        <p:txBody>
          <a:bodyPr/>
          <a:lstStyle>
            <a:lvl1pPr>
              <a:defRPr sz="7000"/>
            </a:lvl1pPr>
          </a:lstStyle>
          <a:p>
            <a:r>
              <a:t>Title Text</a:t>
            </a:r>
          </a:p>
        </p:txBody>
      </p:sp>
      <p:sp>
        <p:nvSpPr>
          <p:cNvPr id="149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057400"/>
            <a:ext cx="11099800" cy="6286500"/>
          </a:xfrm>
          <a:prstGeom prst="rect">
            <a:avLst/>
          </a:prstGeom>
        </p:spPr>
        <p:txBody>
          <a:bodyPr anchor="t"/>
          <a:lstStyle>
            <a:lvl1pPr marL="317500" indent="-317500">
              <a:spcBef>
                <a:spcPts val="2000"/>
              </a:spcBef>
              <a:buSzPct val="70000"/>
              <a:defRPr sz="3200"/>
            </a:lvl1pPr>
            <a:lvl2pPr marL="762000" indent="-317500">
              <a:spcBef>
                <a:spcPts val="2000"/>
              </a:spcBef>
              <a:buSzPct val="55000"/>
              <a:buChar char="✦"/>
              <a:defRPr sz="3000">
                <a:solidFill>
                  <a:schemeClr val="accent1"/>
                </a:solidFill>
              </a:defRPr>
            </a:lvl2pPr>
            <a:lvl3pPr marL="1206500" indent="-317500">
              <a:spcBef>
                <a:spcPts val="2000"/>
              </a:spcBef>
              <a:buSzPct val="70000"/>
              <a:buChar char="✴"/>
              <a:defRPr sz="2800">
                <a:solidFill>
                  <a:schemeClr val="accent5">
                    <a:hueOff val="-176146"/>
                    <a:satOff val="3665"/>
                    <a:lumOff val="-13986"/>
                  </a:schemeClr>
                </a:solidFill>
              </a:defRPr>
            </a:lvl3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0" name="Pengfei Su,  College of William and Mary"/>
          <p:cNvSpPr/>
          <p:nvPr/>
        </p:nvSpPr>
        <p:spPr>
          <a:xfrm>
            <a:off x="-9990" y="9288439"/>
            <a:ext cx="13024780" cy="45572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>
              <a:defRPr sz="2000">
                <a:solidFill>
                  <a:srgbClr val="FFFFFF"/>
                </a:solidFill>
              </a:defRPr>
            </a:lvl1pPr>
          </a:lstStyle>
          <a:p>
            <a:r>
              <a:t>Pengfei Su,  College of William and Mary</a:t>
            </a:r>
          </a:p>
        </p:txBody>
      </p:sp>
      <p:sp>
        <p:nvSpPr>
          <p:cNvPr id="15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202950" y="9300398"/>
            <a:ext cx="396749" cy="406401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Object"/>
          <p:cNvSpPr txBox="1">
            <a:spLocks noGrp="1"/>
          </p:cNvSpPr>
          <p:nvPr>
            <p:ph idx="3"/>
          </p:nvPr>
        </p:nvSpPr>
        <p:spPr>
          <a:xfrm>
            <a:off x="1270000" y="1270000"/>
            <a:ext cx="10464800" cy="7213600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4000"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8405763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Image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0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Image"/>
          <p:cNvSpPr>
            <a:spLocks noGrp="1"/>
          </p:cNvSpPr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Image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Image"/>
          <p:cNvSpPr>
            <a:spLocks noGrp="1"/>
          </p:cNvSpPr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7" name="Image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6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“Type a quote here.” </a:t>
            </a:r>
          </a:p>
        </p:txBody>
      </p:sp>
      <p:sp>
        <p:nvSpPr>
          <p:cNvPr id="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4" r:id="rId12"/>
    <p:sldLayoutId id="2147483665" r:id="rId13"/>
  </p:sldLayoutIdLst>
  <p:transition spd="med"/>
  <p:hf hdr="0" ftr="0" dt="0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xl10@cs.wm.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itchTools/FVSampler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Xu Liu…"/>
          <p:cNvSpPr txBox="1"/>
          <p:nvPr/>
        </p:nvSpPr>
        <p:spPr>
          <a:xfrm>
            <a:off x="8401221" y="4737100"/>
            <a:ext cx="4042458" cy="16103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defRPr sz="3200"/>
            </a:pPr>
            <a:endParaRPr u="sng" dirty="0">
              <a:hlinkClick r:id="rId3"/>
            </a:endParaRPr>
          </a:p>
        </p:txBody>
      </p:sp>
      <p:sp>
        <p:nvSpPr>
          <p:cNvPr id="164" name="RedSpy…"/>
          <p:cNvSpPr txBox="1">
            <a:spLocks noGrp="1"/>
          </p:cNvSpPr>
          <p:nvPr>
            <p:ph type="ctrTitle"/>
          </p:nvPr>
        </p:nvSpPr>
        <p:spPr>
          <a:xfrm>
            <a:off x="679591" y="1913274"/>
            <a:ext cx="11645618" cy="2204710"/>
          </a:xfrm>
          <a:prstGeom prst="rect">
            <a:avLst/>
          </a:prstGeom>
        </p:spPr>
        <p:txBody>
          <a:bodyPr>
            <a:noAutofit/>
          </a:bodyPr>
          <a:lstStyle/>
          <a:p>
            <a:pPr defTabSz="514095">
              <a:defRPr sz="7040"/>
            </a:pPr>
            <a:r>
              <a:rPr lang="en-US" sz="7000" dirty="0"/>
              <a:t>Pinpointing Performance Inefficiencies via Lightweight Variance Profiling  </a:t>
            </a:r>
            <a:endParaRPr sz="7000" dirty="0"/>
          </a:p>
        </p:txBody>
      </p:sp>
      <p:sp>
        <p:nvSpPr>
          <p:cNvPr id="165" name="Pengfei Su…"/>
          <p:cNvSpPr txBox="1">
            <a:spLocks noGrp="1"/>
          </p:cNvSpPr>
          <p:nvPr>
            <p:ph type="subTitle" sz="quarter" idx="1"/>
          </p:nvPr>
        </p:nvSpPr>
        <p:spPr>
          <a:xfrm>
            <a:off x="1758366" y="5840603"/>
            <a:ext cx="3260525" cy="506806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defRPr b="1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Pengfei Su</a:t>
            </a:r>
          </a:p>
        </p:txBody>
      </p:sp>
      <p:sp>
        <p:nvSpPr>
          <p:cNvPr id="8" name="内容占位符 3">
            <a:extLst>
              <a:ext uri="{FF2B5EF4-FFF2-40B4-BE49-F238E27FC236}">
                <a16:creationId xmlns:a16="http://schemas.microsoft.com/office/drawing/2014/main" id="{E9322D0C-7B40-D34E-B2CC-D6EAC13A58A0}"/>
              </a:ext>
            </a:extLst>
          </p:cNvPr>
          <p:cNvSpPr txBox="1">
            <a:spLocks/>
          </p:cNvSpPr>
          <p:nvPr/>
        </p:nvSpPr>
        <p:spPr>
          <a:xfrm>
            <a:off x="1492982" y="6411610"/>
            <a:ext cx="4042459" cy="485495"/>
          </a:xfrm>
          <a:prstGeom prst="rect">
            <a:avLst/>
          </a:prstGeom>
        </p:spPr>
        <p:txBody>
          <a:bodyPr>
            <a:normAutofit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indent="0" hangingPunct="1">
              <a:buNone/>
            </a:pPr>
            <a:r>
              <a:rPr lang="en-US" sz="2400" dirty="0">
                <a:solidFill>
                  <a:schemeClr val="tx1"/>
                </a:solidFill>
              </a:rPr>
              <a:t>College of William and Mary</a:t>
            </a:r>
          </a:p>
          <a:p>
            <a:pPr hangingPunct="1"/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1" name="Pengfei Su…">
            <a:extLst>
              <a:ext uri="{FF2B5EF4-FFF2-40B4-BE49-F238E27FC236}">
                <a16:creationId xmlns:a16="http://schemas.microsoft.com/office/drawing/2014/main" id="{43427698-6E76-D44D-B838-4FA83761E090}"/>
              </a:ext>
            </a:extLst>
          </p:cNvPr>
          <p:cNvSpPr txBox="1">
            <a:spLocks/>
          </p:cNvSpPr>
          <p:nvPr/>
        </p:nvSpPr>
        <p:spPr>
          <a:xfrm>
            <a:off x="1492982" y="7690068"/>
            <a:ext cx="3775704" cy="551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>
            <a:normAutofit lnSpcReduction="10000"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hangingPunct="1">
              <a:defRPr b="1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1" dirty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Milind </a:t>
            </a:r>
            <a:r>
              <a:rPr lang="en-US" b="1" dirty="0" err="1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Chabbi</a:t>
            </a:r>
            <a:endParaRPr lang="en-US" b="1" dirty="0">
              <a:solidFill>
                <a:schemeClr val="tx1"/>
              </a:solidFill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12" name="内容占位符 3">
            <a:extLst>
              <a:ext uri="{FF2B5EF4-FFF2-40B4-BE49-F238E27FC236}">
                <a16:creationId xmlns:a16="http://schemas.microsoft.com/office/drawing/2014/main" id="{65603F9F-F868-4743-A0BE-6C8E53F1E134}"/>
              </a:ext>
            </a:extLst>
          </p:cNvPr>
          <p:cNvSpPr txBox="1">
            <a:spLocks/>
          </p:cNvSpPr>
          <p:nvPr/>
        </p:nvSpPr>
        <p:spPr>
          <a:xfrm>
            <a:off x="1310816" y="8241819"/>
            <a:ext cx="4224625" cy="506806"/>
          </a:xfrm>
          <a:prstGeom prst="rect">
            <a:avLst/>
          </a:prstGeom>
        </p:spPr>
        <p:txBody>
          <a:bodyPr>
            <a:normAutofit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indent="0" hangingPunct="1">
              <a:buNone/>
            </a:pPr>
            <a:r>
              <a:rPr lang="en-US" sz="2400" dirty="0">
                <a:solidFill>
                  <a:schemeClr val="tx1"/>
                </a:solidFill>
              </a:rPr>
              <a:t>Scalable Machines Research</a:t>
            </a:r>
          </a:p>
          <a:p>
            <a:pPr hangingPunct="1"/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0" name="Pengfei Su…">
            <a:extLst>
              <a:ext uri="{FF2B5EF4-FFF2-40B4-BE49-F238E27FC236}">
                <a16:creationId xmlns:a16="http://schemas.microsoft.com/office/drawing/2014/main" id="{6FDA4BBD-C28E-464E-9303-77EA0229CB06}"/>
              </a:ext>
            </a:extLst>
          </p:cNvPr>
          <p:cNvSpPr txBox="1">
            <a:spLocks/>
          </p:cNvSpPr>
          <p:nvPr/>
        </p:nvSpPr>
        <p:spPr>
          <a:xfrm>
            <a:off x="8006827" y="7724979"/>
            <a:ext cx="1892382" cy="4854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>
            <a:normAutofit fontScale="92500" lnSpcReduction="20000"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hangingPunct="1">
              <a:defRPr b="1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1" dirty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Xu Liu</a:t>
            </a:r>
          </a:p>
        </p:txBody>
      </p:sp>
      <p:sp>
        <p:nvSpPr>
          <p:cNvPr id="15" name="内容占位符 3">
            <a:extLst>
              <a:ext uri="{FF2B5EF4-FFF2-40B4-BE49-F238E27FC236}">
                <a16:creationId xmlns:a16="http://schemas.microsoft.com/office/drawing/2014/main" id="{5FE2D5B5-BF0C-894A-A27C-6C1831D5E7C6}"/>
              </a:ext>
            </a:extLst>
          </p:cNvPr>
          <p:cNvSpPr txBox="1">
            <a:spLocks/>
          </p:cNvSpPr>
          <p:nvPr/>
        </p:nvSpPr>
        <p:spPr>
          <a:xfrm>
            <a:off x="6947992" y="8263130"/>
            <a:ext cx="4042459" cy="485495"/>
          </a:xfrm>
          <a:prstGeom prst="rect">
            <a:avLst/>
          </a:prstGeom>
        </p:spPr>
        <p:txBody>
          <a:bodyPr>
            <a:normAutofit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indent="0" hangingPunct="1">
              <a:buNone/>
            </a:pPr>
            <a:r>
              <a:rPr lang="en-US" sz="2400" dirty="0">
                <a:solidFill>
                  <a:schemeClr val="tx1"/>
                </a:solidFill>
              </a:rPr>
              <a:t>College of William and Mary</a:t>
            </a:r>
          </a:p>
          <a:p>
            <a:pPr hangingPunct="1"/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6" name="Pengfei Su…">
            <a:extLst>
              <a:ext uri="{FF2B5EF4-FFF2-40B4-BE49-F238E27FC236}">
                <a16:creationId xmlns:a16="http://schemas.microsoft.com/office/drawing/2014/main" id="{94DDCBE6-CA2E-C14E-B7BC-C645E7427F67}"/>
              </a:ext>
            </a:extLst>
          </p:cNvPr>
          <p:cNvSpPr txBox="1">
            <a:spLocks/>
          </p:cNvSpPr>
          <p:nvPr/>
        </p:nvSpPr>
        <p:spPr>
          <a:xfrm>
            <a:off x="7064105" y="5839914"/>
            <a:ext cx="3777825" cy="5068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>
            <a:noAutofit/>
          </a:bodyPr>
          <a:lstStyle>
            <a:lvl1pPr marL="0" marR="0" indent="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0" marR="0" indent="2286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0" marR="0" indent="4572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0" marR="0" indent="6858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0" marR="0" indent="914400" algn="ctr" defTabSz="584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hangingPunct="1">
              <a:defRPr b="1">
                <a:solidFill>
                  <a:schemeClr val="accent1">
                    <a:hueOff val="47394"/>
                    <a:satOff val="-25753"/>
                    <a:lumOff val="-7544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1" dirty="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Shuyin</a:t>
            </a:r>
            <a:r>
              <a:rPr lang="en-US" b="1" dirty="0">
                <a:solidFill>
                  <a:schemeClr val="tx1"/>
                </a:solidFill>
                <a:latin typeface="Helvetica"/>
                <a:ea typeface="Helvetica"/>
                <a:cs typeface="Helvetica"/>
                <a:sym typeface="Helvetica"/>
              </a:rPr>
              <a:t> Jiao</a:t>
            </a:r>
          </a:p>
        </p:txBody>
      </p:sp>
      <p:sp>
        <p:nvSpPr>
          <p:cNvPr id="17" name="内容占位符 3">
            <a:extLst>
              <a:ext uri="{FF2B5EF4-FFF2-40B4-BE49-F238E27FC236}">
                <a16:creationId xmlns:a16="http://schemas.microsoft.com/office/drawing/2014/main" id="{5C0BAFAB-0E88-9F46-9840-6B530169B6DA}"/>
              </a:ext>
            </a:extLst>
          </p:cNvPr>
          <p:cNvSpPr txBox="1">
            <a:spLocks/>
          </p:cNvSpPr>
          <p:nvPr/>
        </p:nvSpPr>
        <p:spPr>
          <a:xfrm>
            <a:off x="6947992" y="6414297"/>
            <a:ext cx="4042459" cy="485495"/>
          </a:xfrm>
          <a:prstGeom prst="rect">
            <a:avLst/>
          </a:prstGeom>
        </p:spPr>
        <p:txBody>
          <a:bodyPr>
            <a:normAutofit/>
          </a:bodyPr>
          <a:lstStyle>
            <a:lvl1pPr marL="444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889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1333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marL="0" indent="0" hangingPunct="1">
              <a:buNone/>
            </a:pPr>
            <a:r>
              <a:rPr lang="en-US" sz="2400" dirty="0">
                <a:solidFill>
                  <a:schemeClr val="tx1"/>
                </a:solidFill>
              </a:rPr>
              <a:t>College of William and Mary</a:t>
            </a:r>
          </a:p>
          <a:p>
            <a:pPr hangingPunct="1"/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4710473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4BB59-DF59-B54F-998D-7594DB160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46100" y="203200"/>
            <a:ext cx="14097000" cy="1452894"/>
          </a:xfrm>
        </p:spPr>
        <p:txBody>
          <a:bodyPr>
            <a:noAutofit/>
          </a:bodyPr>
          <a:lstStyle/>
          <a:p>
            <a:r>
              <a:rPr lang="en-US" sz="5100" dirty="0"/>
              <a:t>Difficulty in Detecting Variance via Sampling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BD6F1-0B60-9948-907B-390CA6E3C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253" y="1928416"/>
            <a:ext cx="11419971" cy="6286500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Sampling-based tools cannot synchronize sampling with function call and return from the same function instance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7CDF9E-ADAB-D947-821B-BC98A547DB1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10</a:t>
            </a:fld>
            <a:endParaRPr lang="en-US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69B61905-9D0F-EF4E-9E6B-6CE73DA72E15}"/>
              </a:ext>
            </a:extLst>
          </p:cNvPr>
          <p:cNvSpPr/>
          <p:nvPr/>
        </p:nvSpPr>
        <p:spPr>
          <a:xfrm>
            <a:off x="2231136" y="5948546"/>
            <a:ext cx="10583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main()</a:t>
            </a:r>
          </a:p>
        </p:txBody>
      </p: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197AC6AF-BD19-1848-8713-8DF447183F88}"/>
              </a:ext>
            </a:extLst>
          </p:cNvPr>
          <p:cNvCxnSpPr>
            <a:cxnSpLocks/>
          </p:cNvCxnSpPr>
          <p:nvPr/>
        </p:nvCxnSpPr>
        <p:spPr>
          <a:xfrm>
            <a:off x="3342702" y="3853463"/>
            <a:ext cx="0" cy="795515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F941597C-A67D-1943-A458-3AA50ABCE233}"/>
              </a:ext>
            </a:extLst>
          </p:cNvPr>
          <p:cNvCxnSpPr>
            <a:cxnSpLocks/>
          </p:cNvCxnSpPr>
          <p:nvPr/>
        </p:nvCxnSpPr>
        <p:spPr>
          <a:xfrm>
            <a:off x="3362544" y="7016476"/>
            <a:ext cx="1518" cy="1664474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542F319A-8CE5-FB4A-9CE2-ACB6E30353D7}"/>
              </a:ext>
            </a:extLst>
          </p:cNvPr>
          <p:cNvCxnSpPr>
            <a:cxnSpLocks/>
          </p:cNvCxnSpPr>
          <p:nvPr/>
        </p:nvCxnSpPr>
        <p:spPr>
          <a:xfrm>
            <a:off x="3349089" y="4775367"/>
            <a:ext cx="0" cy="898325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B87938E1-7FBB-FB47-8A5B-49DA3D659AC9}"/>
              </a:ext>
            </a:extLst>
          </p:cNvPr>
          <p:cNvCxnSpPr>
            <a:cxnSpLocks/>
          </p:cNvCxnSpPr>
          <p:nvPr/>
        </p:nvCxnSpPr>
        <p:spPr>
          <a:xfrm>
            <a:off x="4764232" y="4651088"/>
            <a:ext cx="0" cy="1079990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2886FBDB-5F62-464D-808E-D0693EF74A83}"/>
              </a:ext>
            </a:extLst>
          </p:cNvPr>
          <p:cNvCxnSpPr>
            <a:cxnSpLocks/>
          </p:cNvCxnSpPr>
          <p:nvPr/>
        </p:nvCxnSpPr>
        <p:spPr>
          <a:xfrm>
            <a:off x="3349089" y="4648978"/>
            <a:ext cx="1415143" cy="0"/>
          </a:xfrm>
          <a:prstGeom prst="line">
            <a:avLst/>
          </a:prstGeom>
          <a:noFill/>
          <a:ln w="25400" cap="flat">
            <a:solidFill>
              <a:srgbClr val="FF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0" name="Rectangle 119">
            <a:extLst>
              <a:ext uri="{FF2B5EF4-FFF2-40B4-BE49-F238E27FC236}">
                <a16:creationId xmlns:a16="http://schemas.microsoft.com/office/drawing/2014/main" id="{D91E7C3B-9FE9-1246-9BB6-F138F269253C}"/>
              </a:ext>
            </a:extLst>
          </p:cNvPr>
          <p:cNvSpPr/>
          <p:nvPr/>
        </p:nvSpPr>
        <p:spPr>
          <a:xfrm>
            <a:off x="3588598" y="4980845"/>
            <a:ext cx="10230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/>
              <a:t>funA</a:t>
            </a:r>
            <a:r>
              <a:rPr lang="en-US" sz="2400" dirty="0"/>
              <a:t>()</a:t>
            </a:r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1765DF15-65AE-BA4E-91EC-EE7626F8FCDA}"/>
              </a:ext>
            </a:extLst>
          </p:cNvPr>
          <p:cNvCxnSpPr>
            <a:cxnSpLocks/>
          </p:cNvCxnSpPr>
          <p:nvPr/>
        </p:nvCxnSpPr>
        <p:spPr>
          <a:xfrm flipH="1">
            <a:off x="3342702" y="5731078"/>
            <a:ext cx="1421530" cy="0"/>
          </a:xfrm>
          <a:prstGeom prst="line">
            <a:avLst/>
          </a:prstGeom>
          <a:noFill/>
          <a:ln w="25400" cap="flat">
            <a:solidFill>
              <a:srgbClr val="FF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1A92E990-D6F5-3C45-ABA3-0DD01B9123BE}"/>
              </a:ext>
            </a:extLst>
          </p:cNvPr>
          <p:cNvSpPr txBox="1"/>
          <p:nvPr/>
        </p:nvSpPr>
        <p:spPr>
          <a:xfrm>
            <a:off x="8122550" y="7711375"/>
            <a:ext cx="2593046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2400" dirty="0"/>
              <a:t>✔️: low overhead</a:t>
            </a:r>
          </a:p>
          <a:p>
            <a:pPr algn="l"/>
            <a:r>
              <a:rPr lang="en-US" sz="2400" dirty="0"/>
              <a:t>✘:  low accuracy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2D531406-BC9B-E241-98FF-89F8E64E7AA5}"/>
              </a:ext>
            </a:extLst>
          </p:cNvPr>
          <p:cNvSpPr txBox="1"/>
          <p:nvPr/>
        </p:nvSpPr>
        <p:spPr>
          <a:xfrm>
            <a:off x="2697052" y="8696106"/>
            <a:ext cx="13340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Timeline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2A5FDA3-74E8-F145-B11D-F9A1AB96A373}"/>
              </a:ext>
            </a:extLst>
          </p:cNvPr>
          <p:cNvGrpSpPr/>
          <p:nvPr/>
        </p:nvGrpSpPr>
        <p:grpSpPr>
          <a:xfrm>
            <a:off x="4764232" y="4568511"/>
            <a:ext cx="3192066" cy="461665"/>
            <a:chOff x="4764232" y="4568511"/>
            <a:chExt cx="3192066" cy="461665"/>
          </a:xfrm>
        </p:grpSpPr>
        <p:sp>
          <p:nvSpPr>
            <p:cNvPr id="122" name="TextBox 121">
              <a:extLst>
                <a:ext uri="{FF2B5EF4-FFF2-40B4-BE49-F238E27FC236}">
                  <a16:creationId xmlns:a16="http://schemas.microsoft.com/office/drawing/2014/main" id="{960E79F8-13E8-834E-B607-7E2A629D4874}"/>
                </a:ext>
              </a:extLst>
            </p:cNvPr>
            <p:cNvSpPr txBox="1"/>
            <p:nvPr/>
          </p:nvSpPr>
          <p:spPr>
            <a:xfrm>
              <a:off x="5735818" y="4568511"/>
              <a:ext cx="22204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sampling point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B703248-EFCD-E645-BE49-D14AAA90B5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64232" y="4774998"/>
              <a:ext cx="971586" cy="0"/>
            </a:xfrm>
            <a:prstGeom prst="straightConnector1">
              <a:avLst/>
            </a:prstGeom>
            <a:noFill/>
            <a:ln w="25400" cap="flat">
              <a:solidFill>
                <a:srgbClr val="00B0F0"/>
              </a:solidFill>
              <a:prstDash val="dash"/>
              <a:miter lim="400000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13C0E2C-6064-6D40-A957-1306C9CF414C}"/>
              </a:ext>
            </a:extLst>
          </p:cNvPr>
          <p:cNvGrpSpPr/>
          <p:nvPr/>
        </p:nvGrpSpPr>
        <p:grpSpPr>
          <a:xfrm>
            <a:off x="4770619" y="4979217"/>
            <a:ext cx="3192066" cy="461665"/>
            <a:chOff x="4770619" y="4979217"/>
            <a:chExt cx="3192066" cy="461665"/>
          </a:xfrm>
        </p:grpSpPr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B6B39570-C79F-2946-BC8B-47C6D0B5219D}"/>
                </a:ext>
              </a:extLst>
            </p:cNvPr>
            <p:cNvSpPr txBox="1"/>
            <p:nvPr/>
          </p:nvSpPr>
          <p:spPr>
            <a:xfrm>
              <a:off x="5742205" y="4979217"/>
              <a:ext cx="22204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sampling point</a:t>
              </a:r>
            </a:p>
          </p:txBody>
        </p:sp>
        <p:cxnSp>
          <p:nvCxnSpPr>
            <p:cNvPr id="149" name="Straight Arrow Connector 148">
              <a:extLst>
                <a:ext uri="{FF2B5EF4-FFF2-40B4-BE49-F238E27FC236}">
                  <a16:creationId xmlns:a16="http://schemas.microsoft.com/office/drawing/2014/main" id="{8A26AE76-476C-6D4F-9827-F9D17555017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70619" y="5185704"/>
              <a:ext cx="971586" cy="0"/>
            </a:xfrm>
            <a:prstGeom prst="straightConnector1">
              <a:avLst/>
            </a:prstGeom>
            <a:noFill/>
            <a:ln w="25400" cap="flat">
              <a:solidFill>
                <a:srgbClr val="00B0F0"/>
              </a:solidFill>
              <a:prstDash val="dash"/>
              <a:miter lim="400000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152" name="TextBox 151">
            <a:extLst>
              <a:ext uri="{FF2B5EF4-FFF2-40B4-BE49-F238E27FC236}">
                <a16:creationId xmlns:a16="http://schemas.microsoft.com/office/drawing/2014/main" id="{C6BCADFD-1CAD-DA42-A752-00E12EAC6550}"/>
              </a:ext>
            </a:extLst>
          </p:cNvPr>
          <p:cNvSpPr txBox="1"/>
          <p:nvPr/>
        </p:nvSpPr>
        <p:spPr>
          <a:xfrm>
            <a:off x="9854543" y="4034150"/>
            <a:ext cx="213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Function entry</a:t>
            </a:r>
          </a:p>
        </p:txBody>
      </p: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CE561887-25DB-6D4A-8C9B-3AA46A541EA3}"/>
              </a:ext>
            </a:extLst>
          </p:cNvPr>
          <p:cNvCxnSpPr>
            <a:cxnSpLocks/>
          </p:cNvCxnSpPr>
          <p:nvPr/>
        </p:nvCxnSpPr>
        <p:spPr>
          <a:xfrm flipH="1">
            <a:off x="9235354" y="4947567"/>
            <a:ext cx="554519" cy="0"/>
          </a:xfrm>
          <a:prstGeom prst="line">
            <a:avLst/>
          </a:prstGeom>
          <a:noFill/>
          <a:ln w="25400" cap="flat">
            <a:solidFill>
              <a:srgbClr val="FF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0E548529-F286-7A45-AECE-2DABBFC743C3}"/>
              </a:ext>
            </a:extLst>
          </p:cNvPr>
          <p:cNvCxnSpPr>
            <a:cxnSpLocks/>
          </p:cNvCxnSpPr>
          <p:nvPr/>
        </p:nvCxnSpPr>
        <p:spPr>
          <a:xfrm>
            <a:off x="9235354" y="4214202"/>
            <a:ext cx="554519" cy="0"/>
          </a:xfrm>
          <a:prstGeom prst="line">
            <a:avLst/>
          </a:prstGeom>
          <a:noFill/>
          <a:ln w="25400" cap="flat">
            <a:solidFill>
              <a:srgbClr val="FF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5" name="TextBox 154">
            <a:extLst>
              <a:ext uri="{FF2B5EF4-FFF2-40B4-BE49-F238E27FC236}">
                <a16:creationId xmlns:a16="http://schemas.microsoft.com/office/drawing/2014/main" id="{B91DEB15-AC65-EA47-90D3-401408315CA5}"/>
              </a:ext>
            </a:extLst>
          </p:cNvPr>
          <p:cNvSpPr txBox="1"/>
          <p:nvPr/>
        </p:nvSpPr>
        <p:spPr>
          <a:xfrm>
            <a:off x="9869284" y="4754907"/>
            <a:ext cx="19319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/>
              <a:t>Function exit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E66B59FB-89C3-B247-A197-AA4C61C8BB97}"/>
              </a:ext>
            </a:extLst>
          </p:cNvPr>
          <p:cNvCxnSpPr>
            <a:cxnSpLocks/>
          </p:cNvCxnSpPr>
          <p:nvPr/>
        </p:nvCxnSpPr>
        <p:spPr>
          <a:xfrm>
            <a:off x="3374433" y="6187230"/>
            <a:ext cx="0" cy="898325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115670C-0A64-4446-93BC-7D665EC2053E}"/>
              </a:ext>
            </a:extLst>
          </p:cNvPr>
          <p:cNvCxnSpPr>
            <a:cxnSpLocks/>
          </p:cNvCxnSpPr>
          <p:nvPr/>
        </p:nvCxnSpPr>
        <p:spPr>
          <a:xfrm>
            <a:off x="4764232" y="6189340"/>
            <a:ext cx="14972" cy="782280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3ABA2C5-1AE3-254F-8C47-2371E4C0E764}"/>
              </a:ext>
            </a:extLst>
          </p:cNvPr>
          <p:cNvCxnSpPr>
            <a:cxnSpLocks/>
          </p:cNvCxnSpPr>
          <p:nvPr/>
        </p:nvCxnSpPr>
        <p:spPr>
          <a:xfrm>
            <a:off x="3349089" y="6187230"/>
            <a:ext cx="1415143" cy="0"/>
          </a:xfrm>
          <a:prstGeom prst="line">
            <a:avLst/>
          </a:prstGeom>
          <a:noFill/>
          <a:ln w="25400" cap="flat">
            <a:solidFill>
              <a:srgbClr val="FF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E96F6E94-1A5F-FC43-BCCE-65F9CB8211DF}"/>
              </a:ext>
            </a:extLst>
          </p:cNvPr>
          <p:cNvSpPr/>
          <p:nvPr/>
        </p:nvSpPr>
        <p:spPr>
          <a:xfrm>
            <a:off x="3588598" y="6370242"/>
            <a:ext cx="10230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/>
              <a:t>funA</a:t>
            </a:r>
            <a:r>
              <a:rPr lang="en-US" sz="2400" dirty="0"/>
              <a:t>()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0D451CC-2273-A947-AB4B-BFA9BDF7707C}"/>
              </a:ext>
            </a:extLst>
          </p:cNvPr>
          <p:cNvCxnSpPr>
            <a:cxnSpLocks/>
          </p:cNvCxnSpPr>
          <p:nvPr/>
        </p:nvCxnSpPr>
        <p:spPr>
          <a:xfrm flipH="1">
            <a:off x="3342702" y="6971620"/>
            <a:ext cx="1421530" cy="0"/>
          </a:xfrm>
          <a:prstGeom prst="line">
            <a:avLst/>
          </a:prstGeom>
          <a:noFill/>
          <a:ln w="25400" cap="flat">
            <a:solidFill>
              <a:srgbClr val="FF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B61FDB0-5A3A-1842-99FE-3FE02F65D7BC}"/>
              </a:ext>
            </a:extLst>
          </p:cNvPr>
          <p:cNvGrpSpPr/>
          <p:nvPr/>
        </p:nvGrpSpPr>
        <p:grpSpPr>
          <a:xfrm>
            <a:off x="4764232" y="6106763"/>
            <a:ext cx="3192066" cy="461665"/>
            <a:chOff x="4764232" y="6106763"/>
            <a:chExt cx="3192066" cy="461665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7691EBE-CD1F-2D49-8D90-3993E85AE0A3}"/>
                </a:ext>
              </a:extLst>
            </p:cNvPr>
            <p:cNvSpPr txBox="1"/>
            <p:nvPr/>
          </p:nvSpPr>
          <p:spPr>
            <a:xfrm>
              <a:off x="5735818" y="6106763"/>
              <a:ext cx="22204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sampling point</a:t>
              </a: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3C55E766-6605-9D42-BF05-9DB35029CF1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64232" y="6313250"/>
              <a:ext cx="971586" cy="0"/>
            </a:xfrm>
            <a:prstGeom prst="straightConnector1">
              <a:avLst/>
            </a:prstGeom>
            <a:noFill/>
            <a:ln w="25400" cap="flat">
              <a:solidFill>
                <a:srgbClr val="00B0F0"/>
              </a:solidFill>
              <a:prstDash val="dash"/>
              <a:miter lim="400000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9015401-FD50-9448-9AEF-739C76A0EA12}"/>
              </a:ext>
            </a:extLst>
          </p:cNvPr>
          <p:cNvGrpSpPr/>
          <p:nvPr/>
        </p:nvGrpSpPr>
        <p:grpSpPr>
          <a:xfrm>
            <a:off x="4770619" y="6517469"/>
            <a:ext cx="3192066" cy="461665"/>
            <a:chOff x="4770619" y="6517469"/>
            <a:chExt cx="3192066" cy="461665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EF76B8E-AD0E-7E4D-AC21-6CA3AF8403FF}"/>
                </a:ext>
              </a:extLst>
            </p:cNvPr>
            <p:cNvSpPr txBox="1"/>
            <p:nvPr/>
          </p:nvSpPr>
          <p:spPr>
            <a:xfrm>
              <a:off x="5742205" y="6517469"/>
              <a:ext cx="22204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rgbClr val="00B0F0"/>
                  </a:solidFill>
                </a:rPr>
                <a:t>sampling point</a:t>
              </a:r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E12C5FB9-F4C2-8E42-A64E-DF9B5F80A3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70619" y="6723956"/>
              <a:ext cx="971586" cy="0"/>
            </a:xfrm>
            <a:prstGeom prst="straightConnector1">
              <a:avLst/>
            </a:prstGeom>
            <a:noFill/>
            <a:ln w="25400" cap="flat">
              <a:solidFill>
                <a:srgbClr val="00B0F0"/>
              </a:solidFill>
              <a:prstDash val="dash"/>
              <a:miter lim="400000"/>
              <a:tail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889A706-2AF0-2B43-AB96-279310708DA5}"/>
              </a:ext>
            </a:extLst>
          </p:cNvPr>
          <p:cNvCxnSpPr>
            <a:cxnSpLocks/>
          </p:cNvCxnSpPr>
          <p:nvPr/>
        </p:nvCxnSpPr>
        <p:spPr>
          <a:xfrm flipH="1">
            <a:off x="3357950" y="5731078"/>
            <a:ext cx="12218" cy="457200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413735169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AFC5F-6BE9-2242-A2A6-F972EF9DA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1800"/>
            <a:ext cx="12824460" cy="1452894"/>
          </a:xfrm>
        </p:spPr>
        <p:txBody>
          <a:bodyPr>
            <a:noAutofit/>
          </a:bodyPr>
          <a:lstStyle/>
          <a:p>
            <a:r>
              <a:rPr lang="en-US" sz="5500" dirty="0"/>
              <a:t>What Sampling Tools Need for Variance Detection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D5C3BD-7254-7143-AD08-A96A4E292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499" y="2057400"/>
            <a:ext cx="11871961" cy="6286500"/>
          </a:xfrm>
        </p:spPr>
        <p:txBody>
          <a:bodyPr/>
          <a:lstStyle/>
          <a:p>
            <a:r>
              <a:rPr lang="en-US" dirty="0"/>
              <a:t>The ability to </a:t>
            </a:r>
            <a:r>
              <a:rPr lang="en-US" i="1" dirty="0"/>
              <a:t>randomly sample </a:t>
            </a:r>
            <a:r>
              <a:rPr lang="en-US" dirty="0"/>
              <a:t>function calls</a:t>
            </a:r>
          </a:p>
          <a:p>
            <a:pPr lvl="1"/>
            <a:r>
              <a:rPr lang="en-US" dirty="0"/>
              <a:t>But no instrumentation on function entry or exit</a:t>
            </a:r>
          </a:p>
          <a:p>
            <a:r>
              <a:rPr lang="en-US" dirty="0"/>
              <a:t>The ability to synchronize “</a:t>
            </a:r>
            <a:r>
              <a:rPr lang="en-US" i="1" dirty="0"/>
              <a:t>start monitoring</a:t>
            </a:r>
            <a:r>
              <a:rPr lang="en-US" dirty="0"/>
              <a:t>” with function call</a:t>
            </a:r>
          </a:p>
          <a:p>
            <a:r>
              <a:rPr lang="en-US" dirty="0"/>
              <a:t>The ability to synchronize “</a:t>
            </a:r>
            <a:r>
              <a:rPr lang="en-US" i="1" dirty="0"/>
              <a:t>stop monitoring</a:t>
            </a:r>
            <a:r>
              <a:rPr lang="en-US" dirty="0"/>
              <a:t>” with function return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276029-5143-AE42-9BF9-075BA891E8D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6174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C8D98-AA44-F64F-803C-29E5528B2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75557"/>
            <a:ext cx="11099800" cy="1452894"/>
          </a:xfrm>
        </p:spPr>
        <p:txBody>
          <a:bodyPr>
            <a:normAutofit/>
          </a:bodyPr>
          <a:lstStyle/>
          <a:p>
            <a:r>
              <a:rPr lang="en-US" sz="6000" dirty="0" err="1"/>
              <a:t>FVSampler</a:t>
            </a:r>
            <a:endParaRPr lang="en-US" sz="6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9D770A-8AFE-E641-8EE0-9D60CBD3B6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959215"/>
            <a:ext cx="13048342" cy="6286500"/>
          </a:xfrm>
        </p:spPr>
        <p:txBody>
          <a:bodyPr>
            <a:normAutofit fontScale="92500"/>
          </a:bodyPr>
          <a:lstStyle/>
          <a:p>
            <a:r>
              <a:rPr lang="en-US" dirty="0"/>
              <a:t>A sampling-based function execution variance detection tool</a:t>
            </a:r>
          </a:p>
          <a:p>
            <a:pPr lvl="1"/>
            <a:r>
              <a:rPr lang="en-US" dirty="0"/>
              <a:t>Lightweight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6% (time)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7 MB/thread (memory)</a:t>
            </a:r>
          </a:p>
          <a:p>
            <a:pPr lvl="1"/>
            <a:r>
              <a:rPr lang="en-US" dirty="0"/>
              <a:t>Accurate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600" dirty="0"/>
              <a:t>S</a:t>
            </a:r>
            <a:r>
              <a:rPr lang="en-US" sz="2600" dirty="0">
                <a:solidFill>
                  <a:schemeClr val="accent5">
                    <a:hueOff val="-176146"/>
                    <a:satOff val="3665"/>
                    <a:lumOff val="-13986"/>
                  </a:schemeClr>
                </a:solidFill>
              </a:rPr>
              <a:t>ynchronize sampling with function boundary to monitor whole </a:t>
            </a:r>
            <a:r>
              <a:rPr lang="en-US" sz="2600" dirty="0"/>
              <a:t>function </a:t>
            </a:r>
            <a:r>
              <a:rPr lang="en-US" sz="2600" dirty="0">
                <a:solidFill>
                  <a:schemeClr val="accent5">
                    <a:hueOff val="-176146"/>
                    <a:satOff val="3665"/>
                    <a:lumOff val="-13986"/>
                  </a:schemeClr>
                </a:solidFill>
              </a:rPr>
              <a:t>instances</a:t>
            </a:r>
            <a:endParaRPr lang="en-US" dirty="0"/>
          </a:p>
          <a:p>
            <a:pPr lvl="1"/>
            <a:r>
              <a:rPr lang="en-US" dirty="0"/>
              <a:t>Insightful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Provide full calling context to drilldown the call paths of high variance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Measure variance in various performance metrics, e.g., CPU cycles, cache misses, retired instructions </a:t>
            </a:r>
          </a:p>
          <a:p>
            <a:pPr lvl="2"/>
            <a:endParaRPr lang="en-US" dirty="0"/>
          </a:p>
          <a:p>
            <a:pPr marL="4445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4FBF0-B18E-7F48-BBF3-F2D8BEDBEAD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7857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AFC5F-6BE9-2242-A2A6-F972EF9DA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251800"/>
            <a:ext cx="11099800" cy="1452894"/>
          </a:xfrm>
        </p:spPr>
        <p:txBody>
          <a:bodyPr>
            <a:normAutofit fontScale="90000"/>
          </a:bodyPr>
          <a:lstStyle/>
          <a:p>
            <a:r>
              <a:rPr lang="en-US" dirty="0"/>
              <a:t>What Sampling Tools Need for Variance Profiling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D5C3BD-7254-7143-AD08-A96A4E292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499" y="2057400"/>
            <a:ext cx="12052301" cy="6286500"/>
          </a:xfrm>
        </p:spPr>
        <p:txBody>
          <a:bodyPr/>
          <a:lstStyle/>
          <a:p>
            <a:r>
              <a:rPr lang="en-US" dirty="0"/>
              <a:t>The ability to </a:t>
            </a:r>
            <a:r>
              <a:rPr lang="en-US" i="1" dirty="0"/>
              <a:t>randomly sample </a:t>
            </a:r>
            <a:r>
              <a:rPr lang="en-US" dirty="0"/>
              <a:t>function calls</a:t>
            </a:r>
          </a:p>
          <a:p>
            <a:pPr lvl="1"/>
            <a:r>
              <a:rPr lang="en-US" dirty="0"/>
              <a:t>But no instrumentation on function entry or exit</a:t>
            </a:r>
          </a:p>
          <a:p>
            <a:r>
              <a:rPr lang="en-US" dirty="0"/>
              <a:t>The ability to synchronize “</a:t>
            </a:r>
            <a:r>
              <a:rPr lang="en-US" i="1" dirty="0"/>
              <a:t>start monitoring</a:t>
            </a:r>
            <a:r>
              <a:rPr lang="en-US" dirty="0"/>
              <a:t>” with function call</a:t>
            </a:r>
          </a:p>
          <a:p>
            <a:r>
              <a:rPr lang="en-US" dirty="0"/>
              <a:t>The ability to synchronize “</a:t>
            </a:r>
            <a:r>
              <a:rPr lang="en-US" i="1" dirty="0"/>
              <a:t>stop monitoring</a:t>
            </a:r>
            <a:r>
              <a:rPr lang="en-US" dirty="0"/>
              <a:t>” with function return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276029-5143-AE42-9BF9-075BA891E8D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13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B9E352-E926-9A48-9B52-3E8751A5D874}"/>
              </a:ext>
            </a:extLst>
          </p:cNvPr>
          <p:cNvSpPr txBox="1"/>
          <p:nvPr/>
        </p:nvSpPr>
        <p:spPr>
          <a:xfrm>
            <a:off x="723899" y="2011680"/>
            <a:ext cx="457200" cy="841256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sz="4800" dirty="0">
                <a:solidFill>
                  <a:srgbClr val="FF0000"/>
                </a:solidFill>
              </a:rPr>
              <a:t>︖</a:t>
            </a:r>
            <a:endParaRPr kumimoji="0" lang="en-US" sz="48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sym typeface="Helvetica Ligh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2BD28A-5467-364E-BEF7-68FC72193358}"/>
              </a:ext>
            </a:extLst>
          </p:cNvPr>
          <p:cNvSpPr txBox="1"/>
          <p:nvPr/>
        </p:nvSpPr>
        <p:spPr>
          <a:xfrm>
            <a:off x="723899" y="3450968"/>
            <a:ext cx="457200" cy="841256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sz="4800" dirty="0">
                <a:solidFill>
                  <a:srgbClr val="FF0000"/>
                </a:solidFill>
              </a:rPr>
              <a:t>︖</a:t>
            </a:r>
            <a:endParaRPr kumimoji="0" lang="en-US" sz="48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32057496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C8D98-AA44-F64F-803C-29E5528B2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024" y="142227"/>
            <a:ext cx="12052300" cy="1452894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Performance Monitoring Units (PMUs)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9D770A-8AFE-E641-8EE0-9D60CBD3B6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4125" y="1733550"/>
            <a:ext cx="12250675" cy="6286500"/>
          </a:xfrm>
        </p:spPr>
        <p:txBody>
          <a:bodyPr>
            <a:normAutofit/>
          </a:bodyPr>
          <a:lstStyle/>
          <a:p>
            <a:r>
              <a:rPr lang="en-US" dirty="0"/>
              <a:t>Available in commodity CPU</a:t>
            </a:r>
          </a:p>
          <a:p>
            <a:r>
              <a:rPr lang="en-US" dirty="0"/>
              <a:t>Monitor hardware events</a:t>
            </a:r>
          </a:p>
          <a:p>
            <a:r>
              <a:rPr lang="en-US" dirty="0"/>
              <a:t>Can be configured to </a:t>
            </a:r>
            <a:r>
              <a:rPr lang="en-US" b="1" dirty="0"/>
              <a:t>monitor function call events</a:t>
            </a:r>
          </a:p>
          <a:p>
            <a:r>
              <a:rPr lang="en-US" dirty="0"/>
              <a:t>Provide two modes</a:t>
            </a:r>
          </a:p>
          <a:p>
            <a:pPr lvl="1"/>
            <a:r>
              <a:rPr lang="en-US" dirty="0"/>
              <a:t>Counting mode: count # of occurrences of an event</a:t>
            </a:r>
          </a:p>
          <a:p>
            <a:pPr lvl="1"/>
            <a:r>
              <a:rPr lang="en-US" b="1" dirty="0"/>
              <a:t>Sampling</a:t>
            </a:r>
            <a:r>
              <a:rPr lang="en-US" dirty="0"/>
              <a:t> mode: deliver a sample (interrupt) every N occurrences of an event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4FBF0-B18E-7F48-BBF3-F2D8BEDBEAD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66421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AFC5F-6BE9-2242-A2A6-F972EF9DA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251800"/>
            <a:ext cx="11099800" cy="1452894"/>
          </a:xfrm>
        </p:spPr>
        <p:txBody>
          <a:bodyPr>
            <a:normAutofit fontScale="90000"/>
          </a:bodyPr>
          <a:lstStyle/>
          <a:p>
            <a:r>
              <a:rPr lang="en-US" dirty="0"/>
              <a:t>What Sampling Tools Need for Variance Profiling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D5C3BD-7254-7143-AD08-A96A4E292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499" y="2057400"/>
            <a:ext cx="12052301" cy="6286500"/>
          </a:xfrm>
        </p:spPr>
        <p:txBody>
          <a:bodyPr/>
          <a:lstStyle/>
          <a:p>
            <a:r>
              <a:rPr lang="en-US" dirty="0"/>
              <a:t>The ability to </a:t>
            </a:r>
            <a:r>
              <a:rPr lang="en-US" i="1" dirty="0"/>
              <a:t>randomly sample </a:t>
            </a:r>
            <a:r>
              <a:rPr lang="en-US" dirty="0"/>
              <a:t>function calls</a:t>
            </a:r>
          </a:p>
          <a:p>
            <a:pPr lvl="1"/>
            <a:r>
              <a:rPr lang="en-US" dirty="0"/>
              <a:t>But no instrumentation on function entry or exit</a:t>
            </a:r>
          </a:p>
          <a:p>
            <a:r>
              <a:rPr lang="en-US" dirty="0"/>
              <a:t>The ability to synchronize “</a:t>
            </a:r>
            <a:r>
              <a:rPr lang="en-US" i="1" dirty="0"/>
              <a:t>start monitoring”  </a:t>
            </a:r>
            <a:r>
              <a:rPr lang="en-US" dirty="0"/>
              <a:t>with function call</a:t>
            </a:r>
          </a:p>
          <a:p>
            <a:r>
              <a:rPr lang="en-US" dirty="0"/>
              <a:t>The ability to synchronize “</a:t>
            </a:r>
            <a:r>
              <a:rPr lang="en-US" i="1" dirty="0"/>
              <a:t>stop monitoring” </a:t>
            </a:r>
            <a:r>
              <a:rPr lang="en-US" dirty="0"/>
              <a:t>with function return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276029-5143-AE42-9BF9-075BA891E8D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98F666-3B28-E84F-81B2-C4B5DC2DE218}"/>
              </a:ext>
            </a:extLst>
          </p:cNvPr>
          <p:cNvSpPr txBox="1"/>
          <p:nvPr/>
        </p:nvSpPr>
        <p:spPr>
          <a:xfrm>
            <a:off x="272275" y="2057400"/>
            <a:ext cx="1360449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sz="4800" dirty="0"/>
              <a:t>✔️</a:t>
            </a:r>
            <a:endParaRPr kumimoji="0" lang="en-US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B648DC-58C4-7241-BD21-F95FCAC49708}"/>
              </a:ext>
            </a:extLst>
          </p:cNvPr>
          <p:cNvSpPr txBox="1"/>
          <p:nvPr/>
        </p:nvSpPr>
        <p:spPr>
          <a:xfrm>
            <a:off x="272275" y="3441700"/>
            <a:ext cx="1360449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sz="4800" dirty="0"/>
              <a:t>✔️</a:t>
            </a:r>
            <a:endParaRPr kumimoji="0" lang="en-US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39FF97-621E-B34A-8D1B-E19A96E26533}"/>
              </a:ext>
            </a:extLst>
          </p:cNvPr>
          <p:cNvSpPr txBox="1"/>
          <p:nvPr/>
        </p:nvSpPr>
        <p:spPr>
          <a:xfrm>
            <a:off x="723899" y="4087872"/>
            <a:ext cx="457200" cy="841256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sz="4800" dirty="0">
                <a:solidFill>
                  <a:srgbClr val="FF0000"/>
                </a:solidFill>
              </a:rPr>
              <a:t>︖</a:t>
            </a:r>
            <a:endParaRPr kumimoji="0" lang="en-US" sz="48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29834210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C8D98-AA44-F64F-803C-29E5528B2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75557"/>
            <a:ext cx="11099800" cy="1452894"/>
          </a:xfrm>
        </p:spPr>
        <p:txBody>
          <a:bodyPr>
            <a:normAutofit/>
          </a:bodyPr>
          <a:lstStyle/>
          <a:p>
            <a:r>
              <a:rPr lang="en-US" sz="6000" dirty="0"/>
              <a:t>Debug Register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9D770A-8AFE-E641-8EE0-9D60CBD3B6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201" y="1941286"/>
            <a:ext cx="13048342" cy="6286500"/>
          </a:xfrm>
        </p:spPr>
        <p:txBody>
          <a:bodyPr>
            <a:normAutofit/>
          </a:bodyPr>
          <a:lstStyle/>
          <a:p>
            <a:r>
              <a:rPr lang="en-US" dirty="0"/>
              <a:t>Available in commodity CPU</a:t>
            </a:r>
          </a:p>
          <a:p>
            <a:r>
              <a:rPr lang="en-US" dirty="0"/>
              <a:t>Trap program execution when a designated address (watchpoint) is touched</a:t>
            </a:r>
          </a:p>
          <a:p>
            <a:pPr lvl="1"/>
            <a:r>
              <a:rPr lang="en-US" dirty="0"/>
              <a:t>Intercept function return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4FBF0-B18E-7F48-BBF3-F2D8BEDBEAD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23378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AFC5F-6BE9-2242-A2A6-F972EF9DA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251800"/>
            <a:ext cx="11099800" cy="1452894"/>
          </a:xfrm>
        </p:spPr>
        <p:txBody>
          <a:bodyPr>
            <a:normAutofit fontScale="90000"/>
          </a:bodyPr>
          <a:lstStyle/>
          <a:p>
            <a:r>
              <a:rPr lang="en-US" dirty="0"/>
              <a:t>What Sampling Tools Need for Variance Profiling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D5C3BD-7254-7143-AD08-A96A4E2922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499" y="2057400"/>
            <a:ext cx="12052301" cy="6286500"/>
          </a:xfrm>
        </p:spPr>
        <p:txBody>
          <a:bodyPr/>
          <a:lstStyle/>
          <a:p>
            <a:r>
              <a:rPr lang="en-US" dirty="0"/>
              <a:t>The ability to </a:t>
            </a:r>
            <a:r>
              <a:rPr lang="en-US" i="1" dirty="0"/>
              <a:t>randomly sample </a:t>
            </a:r>
            <a:r>
              <a:rPr lang="en-US" dirty="0"/>
              <a:t>function calls</a:t>
            </a:r>
          </a:p>
          <a:p>
            <a:pPr lvl="1"/>
            <a:r>
              <a:rPr lang="en-US" dirty="0"/>
              <a:t>But no instrumentation on function entry or exit</a:t>
            </a:r>
          </a:p>
          <a:p>
            <a:r>
              <a:rPr lang="en-US" dirty="0"/>
              <a:t>The ability to synchronize “</a:t>
            </a:r>
            <a:r>
              <a:rPr lang="en-US" i="1" dirty="0"/>
              <a:t>start monitoring</a:t>
            </a:r>
            <a:r>
              <a:rPr lang="en-US" dirty="0"/>
              <a:t>” with function call</a:t>
            </a:r>
          </a:p>
          <a:p>
            <a:r>
              <a:rPr lang="en-US" dirty="0"/>
              <a:t>The ability to synchronize “</a:t>
            </a:r>
            <a:r>
              <a:rPr lang="en-US" i="1" dirty="0"/>
              <a:t>stop monitoring</a:t>
            </a:r>
            <a:r>
              <a:rPr lang="en-US" dirty="0"/>
              <a:t>” with function return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276029-5143-AE42-9BF9-075BA891E8D6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98F666-3B28-E84F-81B2-C4B5DC2DE218}"/>
              </a:ext>
            </a:extLst>
          </p:cNvPr>
          <p:cNvSpPr txBox="1"/>
          <p:nvPr/>
        </p:nvSpPr>
        <p:spPr>
          <a:xfrm>
            <a:off x="272275" y="2057400"/>
            <a:ext cx="1360449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sz="4800" dirty="0"/>
              <a:t>✔️</a:t>
            </a:r>
            <a:endParaRPr kumimoji="0" lang="en-US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B648DC-58C4-7241-BD21-F95FCAC49708}"/>
              </a:ext>
            </a:extLst>
          </p:cNvPr>
          <p:cNvSpPr txBox="1"/>
          <p:nvPr/>
        </p:nvSpPr>
        <p:spPr>
          <a:xfrm>
            <a:off x="272275" y="3441700"/>
            <a:ext cx="1360449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sz="4800" dirty="0"/>
              <a:t>✔️</a:t>
            </a:r>
            <a:endParaRPr kumimoji="0" lang="en-US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EC406A-2EBD-4048-AF41-94C36A76B415}"/>
              </a:ext>
            </a:extLst>
          </p:cNvPr>
          <p:cNvSpPr txBox="1"/>
          <p:nvPr/>
        </p:nvSpPr>
        <p:spPr>
          <a:xfrm>
            <a:off x="272274" y="4215034"/>
            <a:ext cx="1360449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sz="4800" dirty="0"/>
              <a:t>✔️</a:t>
            </a:r>
            <a:endParaRPr kumimoji="0" lang="en-US" sz="4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882720211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C8D98-AA44-F64F-803C-29E5528B2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75557"/>
            <a:ext cx="11099800" cy="1452894"/>
          </a:xfrm>
        </p:spPr>
        <p:txBody>
          <a:bodyPr>
            <a:normAutofit/>
          </a:bodyPr>
          <a:lstStyle/>
          <a:p>
            <a:r>
              <a:rPr lang="en-US" sz="6000" dirty="0"/>
              <a:t>Methodology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9D770A-8AFE-E641-8EE0-9D60CBD3B6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201" y="1941286"/>
            <a:ext cx="13048342" cy="6286500"/>
          </a:xfrm>
        </p:spPr>
        <p:txBody>
          <a:bodyPr>
            <a:normAutofit/>
          </a:bodyPr>
          <a:lstStyle/>
          <a:p>
            <a:r>
              <a:rPr lang="en-US" dirty="0"/>
              <a:t>Observation</a:t>
            </a:r>
          </a:p>
          <a:p>
            <a:endParaRPr lang="en-US" dirty="0"/>
          </a:p>
          <a:p>
            <a:pPr marL="4445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4FBF0-B18E-7F48-BBF3-F2D8BEDBEAD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18</a:t>
            </a:fld>
            <a:endParaRPr lang="en-US"/>
          </a:p>
        </p:txBody>
      </p:sp>
      <p:sp>
        <p:nvSpPr>
          <p:cNvPr id="27" name="for(i=0; i&lt;N; ++i){     b[i] = exp(a[i]);…">
            <a:extLst>
              <a:ext uri="{FF2B5EF4-FFF2-40B4-BE49-F238E27FC236}">
                <a16:creationId xmlns:a16="http://schemas.microsoft.com/office/drawing/2014/main" id="{D6ADF635-1388-4240-BA6C-2FF74028EF8B}"/>
              </a:ext>
            </a:extLst>
          </p:cNvPr>
          <p:cNvSpPr/>
          <p:nvPr/>
        </p:nvSpPr>
        <p:spPr>
          <a:xfrm>
            <a:off x="952500" y="2774514"/>
            <a:ext cx="1759082" cy="1161570"/>
          </a:xfrm>
          <a:prstGeom prst="rect">
            <a:avLst/>
          </a:prstGeom>
          <a:solidFill>
            <a:srgbClr val="FFFFFF"/>
          </a:solidFill>
          <a:ln w="254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2248" tIns="72248" rIns="72248" bIns="72248">
            <a:spAutoFit/>
          </a:bodyPr>
          <a:lstStyle/>
          <a:p>
            <a:pPr algn="l" defTabSz="830862">
              <a:defRPr sz="2800"/>
            </a:pPr>
            <a:r>
              <a:rPr lang="en-US" sz="2200" dirty="0">
                <a:latin typeface="Courier" pitchFamily="2" charset="0"/>
              </a:rPr>
              <a:t>main() {</a:t>
            </a:r>
          </a:p>
          <a:p>
            <a:pPr algn="l" defTabSz="830862">
              <a:defRPr sz="2800"/>
            </a:pPr>
            <a:r>
              <a:rPr lang="en-US" sz="2200" dirty="0">
                <a:latin typeface="Courier" pitchFamily="2" charset="0"/>
              </a:rPr>
              <a:t>  </a:t>
            </a:r>
            <a:r>
              <a:rPr lang="en-US" sz="2200" dirty="0" err="1">
                <a:latin typeface="Courier" pitchFamily="2" charset="0"/>
              </a:rPr>
              <a:t>funA</a:t>
            </a:r>
            <a:r>
              <a:rPr lang="en-US" sz="2200" dirty="0">
                <a:latin typeface="Courier" pitchFamily="2" charset="0"/>
              </a:rPr>
              <a:t>();</a:t>
            </a:r>
          </a:p>
          <a:p>
            <a:pPr algn="l" defTabSz="830862">
              <a:defRPr sz="2800"/>
            </a:pPr>
            <a:r>
              <a:rPr lang="en-US" sz="2200" dirty="0">
                <a:latin typeface="Courier" pitchFamily="2" charset="0"/>
              </a:rPr>
              <a:t>}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9CBFE0D4-C8DB-DF46-AE04-F9ABD4B3A3C2}"/>
              </a:ext>
            </a:extLst>
          </p:cNvPr>
          <p:cNvSpPr/>
          <p:nvPr/>
        </p:nvSpPr>
        <p:spPr>
          <a:xfrm>
            <a:off x="9619307" y="2583723"/>
            <a:ext cx="1772960" cy="45720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main()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958E92E4-B9E3-C54B-A43F-11BB2387EB9E}"/>
              </a:ext>
            </a:extLst>
          </p:cNvPr>
          <p:cNvSpPr/>
          <p:nvPr/>
        </p:nvSpPr>
        <p:spPr>
          <a:xfrm>
            <a:off x="9659753" y="3786750"/>
            <a:ext cx="1772960" cy="45720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chemeClr val="bg1"/>
                </a:solidFill>
              </a:rPr>
              <a:t>funA</a:t>
            </a:r>
            <a:r>
              <a:rPr lang="en-US" sz="2400" dirty="0">
                <a:solidFill>
                  <a:schemeClr val="bg1"/>
                </a:solidFill>
              </a:rPr>
              <a:t>()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CD4F015-FF34-564A-842D-4E058E941A72}"/>
              </a:ext>
            </a:extLst>
          </p:cNvPr>
          <p:cNvCxnSpPr>
            <a:cxnSpLocks/>
          </p:cNvCxnSpPr>
          <p:nvPr/>
        </p:nvCxnSpPr>
        <p:spPr>
          <a:xfrm>
            <a:off x="10546233" y="3041808"/>
            <a:ext cx="0" cy="744942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8844C6E7-4B1D-E14B-9A41-44C989331D56}"/>
              </a:ext>
            </a:extLst>
          </p:cNvPr>
          <p:cNvSpPr txBox="1"/>
          <p:nvPr/>
        </p:nvSpPr>
        <p:spPr>
          <a:xfrm>
            <a:off x="10277554" y="3183915"/>
            <a:ext cx="1272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Call</a:t>
            </a:r>
          </a:p>
        </p:txBody>
      </p:sp>
      <p:graphicFrame>
        <p:nvGraphicFramePr>
          <p:cNvPr id="40" name="Table 39">
            <a:extLst>
              <a:ext uri="{FF2B5EF4-FFF2-40B4-BE49-F238E27FC236}">
                <a16:creationId xmlns:a16="http://schemas.microsoft.com/office/drawing/2014/main" id="{A9A5E5C0-0A47-D44B-99D4-1AC330FF5008}"/>
              </a:ext>
            </a:extLst>
          </p:cNvPr>
          <p:cNvGraphicFramePr>
            <a:graphicFrameLocks noGrp="1"/>
          </p:cNvGraphicFramePr>
          <p:nvPr/>
        </p:nvGraphicFramePr>
        <p:xfrm>
          <a:off x="5140554" y="4693174"/>
          <a:ext cx="2560320" cy="1645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60320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8235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0973685"/>
                  </a:ext>
                </a:extLst>
              </a:tr>
              <a:tr h="822415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9575760"/>
                  </a:ext>
                </a:extLst>
              </a:tr>
            </a:tbl>
          </a:graphicData>
        </a:graphic>
      </p:graphicFrame>
      <p:sp>
        <p:nvSpPr>
          <p:cNvPr id="41" name="TextBox 40">
            <a:extLst>
              <a:ext uri="{FF2B5EF4-FFF2-40B4-BE49-F238E27FC236}">
                <a16:creationId xmlns:a16="http://schemas.microsoft.com/office/drawing/2014/main" id="{9E99C39B-725A-0247-B8A4-E1399D09DAC0}"/>
              </a:ext>
            </a:extLst>
          </p:cNvPr>
          <p:cNvSpPr txBox="1"/>
          <p:nvPr/>
        </p:nvSpPr>
        <p:spPr>
          <a:xfrm>
            <a:off x="7925902" y="5633353"/>
            <a:ext cx="10583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main()</a:t>
            </a:r>
          </a:p>
        </p:txBody>
      </p:sp>
      <p:sp>
        <p:nvSpPr>
          <p:cNvPr id="42" name="Right Brace 41">
            <a:extLst>
              <a:ext uri="{FF2B5EF4-FFF2-40B4-BE49-F238E27FC236}">
                <a16:creationId xmlns:a16="http://schemas.microsoft.com/office/drawing/2014/main" id="{F487AB66-6544-C64D-9685-B4AACB770487}"/>
              </a:ext>
            </a:extLst>
          </p:cNvPr>
          <p:cNvSpPr/>
          <p:nvPr/>
        </p:nvSpPr>
        <p:spPr>
          <a:xfrm>
            <a:off x="7686996" y="5516135"/>
            <a:ext cx="238906" cy="825944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814DDA3-907C-E543-8FAE-A58073AF2CF9}"/>
              </a:ext>
            </a:extLst>
          </p:cNvPr>
          <p:cNvSpPr txBox="1"/>
          <p:nvPr/>
        </p:nvSpPr>
        <p:spPr>
          <a:xfrm>
            <a:off x="3005959" y="5660194"/>
            <a:ext cx="17590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Stack register </a:t>
            </a:r>
          </a:p>
          <a:p>
            <a:r>
              <a:rPr lang="en-US" sz="1800" dirty="0">
                <a:solidFill>
                  <a:srgbClr val="FF0000"/>
                </a:solidFill>
              </a:rPr>
              <a:t>RSP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D8E34E61-4E20-2546-BC0A-DC893B344004}"/>
              </a:ext>
            </a:extLst>
          </p:cNvPr>
          <p:cNvCxnSpPr>
            <a:cxnSpLocks/>
          </p:cNvCxnSpPr>
          <p:nvPr/>
        </p:nvCxnSpPr>
        <p:spPr>
          <a:xfrm>
            <a:off x="4683698" y="5864185"/>
            <a:ext cx="4572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562FDF74-7BD2-9142-971F-EFFC89E5B7FE}"/>
              </a:ext>
            </a:extLst>
          </p:cNvPr>
          <p:cNvGraphicFramePr>
            <a:graphicFrameLocks noGrp="1"/>
          </p:cNvGraphicFramePr>
          <p:nvPr/>
        </p:nvGraphicFramePr>
        <p:xfrm>
          <a:off x="5140899" y="6309510"/>
          <a:ext cx="2559629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59629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9987899"/>
                  </a:ext>
                </a:extLst>
              </a:tr>
            </a:tbl>
          </a:graphicData>
        </a:graphic>
      </p:graphicFrame>
      <p:sp>
        <p:nvSpPr>
          <p:cNvPr id="49" name="TextBox 48">
            <a:extLst>
              <a:ext uri="{FF2B5EF4-FFF2-40B4-BE49-F238E27FC236}">
                <a16:creationId xmlns:a16="http://schemas.microsoft.com/office/drawing/2014/main" id="{77719095-C98E-7941-A8A0-106FF5088945}"/>
              </a:ext>
            </a:extLst>
          </p:cNvPr>
          <p:cNvSpPr txBox="1"/>
          <p:nvPr/>
        </p:nvSpPr>
        <p:spPr>
          <a:xfrm>
            <a:off x="5140898" y="4075668"/>
            <a:ext cx="25596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Stack frame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1E55D5B-F33F-EC43-A228-081022393FE5}"/>
              </a:ext>
            </a:extLst>
          </p:cNvPr>
          <p:cNvSpPr/>
          <p:nvPr/>
        </p:nvSpPr>
        <p:spPr>
          <a:xfrm>
            <a:off x="5506463" y="7455453"/>
            <a:ext cx="17588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Parameters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4850F0B-D2CB-8F4C-980D-0F993B469CD1}"/>
              </a:ext>
            </a:extLst>
          </p:cNvPr>
          <p:cNvSpPr/>
          <p:nvPr/>
        </p:nvSpPr>
        <p:spPr>
          <a:xfrm>
            <a:off x="5506463" y="7455453"/>
            <a:ext cx="18598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Ret address</a:t>
            </a:r>
          </a:p>
        </p:txBody>
      </p:sp>
      <p:graphicFrame>
        <p:nvGraphicFramePr>
          <p:cNvPr id="61" name="Table 60">
            <a:extLst>
              <a:ext uri="{FF2B5EF4-FFF2-40B4-BE49-F238E27FC236}">
                <a16:creationId xmlns:a16="http://schemas.microsoft.com/office/drawing/2014/main" id="{33776C1D-3593-304E-B942-F751EF88D61B}"/>
              </a:ext>
            </a:extLst>
          </p:cNvPr>
          <p:cNvGraphicFramePr>
            <a:graphicFrameLocks noGrp="1"/>
          </p:cNvGraphicFramePr>
          <p:nvPr/>
        </p:nvGraphicFramePr>
        <p:xfrm>
          <a:off x="5140898" y="6766710"/>
          <a:ext cx="2559629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59629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9987899"/>
                  </a:ext>
                </a:extLst>
              </a:tr>
            </a:tbl>
          </a:graphicData>
        </a:graphic>
      </p:graphicFrame>
      <p:sp>
        <p:nvSpPr>
          <p:cNvPr id="67" name="TextBox 66">
            <a:extLst>
              <a:ext uri="{FF2B5EF4-FFF2-40B4-BE49-F238E27FC236}">
                <a16:creationId xmlns:a16="http://schemas.microsoft.com/office/drawing/2014/main" id="{6A6DCEFB-9C2A-0944-8700-056682164858}"/>
              </a:ext>
            </a:extLst>
          </p:cNvPr>
          <p:cNvSpPr txBox="1"/>
          <p:nvPr/>
        </p:nvSpPr>
        <p:spPr>
          <a:xfrm>
            <a:off x="7904478" y="6482185"/>
            <a:ext cx="10230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funA</a:t>
            </a:r>
            <a:r>
              <a:rPr lang="en-US" sz="2400" dirty="0"/>
              <a:t>()</a:t>
            </a:r>
          </a:p>
        </p:txBody>
      </p:sp>
      <p:sp>
        <p:nvSpPr>
          <p:cNvPr id="68" name="Right Brace 67">
            <a:extLst>
              <a:ext uri="{FF2B5EF4-FFF2-40B4-BE49-F238E27FC236}">
                <a16:creationId xmlns:a16="http://schemas.microsoft.com/office/drawing/2014/main" id="{400703F4-6922-A641-BDC8-2779F6CFC621}"/>
              </a:ext>
            </a:extLst>
          </p:cNvPr>
          <p:cNvSpPr/>
          <p:nvPr/>
        </p:nvSpPr>
        <p:spPr>
          <a:xfrm>
            <a:off x="7700529" y="6342079"/>
            <a:ext cx="203949" cy="866969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E09300E-CBA2-4341-AD10-BE0704DC7AB0}"/>
              </a:ext>
            </a:extLst>
          </p:cNvPr>
          <p:cNvSpPr txBox="1"/>
          <p:nvPr/>
        </p:nvSpPr>
        <p:spPr>
          <a:xfrm>
            <a:off x="3005959" y="6334250"/>
            <a:ext cx="17590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Stack register </a:t>
            </a:r>
          </a:p>
          <a:p>
            <a:r>
              <a:rPr lang="en-US" sz="1800" dirty="0">
                <a:solidFill>
                  <a:srgbClr val="FF0000"/>
                </a:solidFill>
              </a:rPr>
              <a:t>RSP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5BBF794-4606-7D4B-A259-D010DE18F901}"/>
              </a:ext>
            </a:extLst>
          </p:cNvPr>
          <p:cNvCxnSpPr>
            <a:cxnSpLocks/>
          </p:cNvCxnSpPr>
          <p:nvPr/>
        </p:nvCxnSpPr>
        <p:spPr>
          <a:xfrm>
            <a:off x="4683698" y="6538241"/>
            <a:ext cx="4572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9B7DA48F-A4D0-3343-AC74-F692427842D5}"/>
              </a:ext>
            </a:extLst>
          </p:cNvPr>
          <p:cNvSpPr txBox="1"/>
          <p:nvPr/>
        </p:nvSpPr>
        <p:spPr>
          <a:xfrm>
            <a:off x="3005957" y="6829687"/>
            <a:ext cx="17590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Stack register </a:t>
            </a:r>
          </a:p>
          <a:p>
            <a:r>
              <a:rPr lang="en-US" sz="1800" dirty="0">
                <a:solidFill>
                  <a:srgbClr val="FF0000"/>
                </a:solidFill>
              </a:rPr>
              <a:t>RSP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191026F-C9E5-7742-97DB-FFC594C84144}"/>
              </a:ext>
            </a:extLst>
          </p:cNvPr>
          <p:cNvCxnSpPr>
            <a:cxnSpLocks/>
          </p:cNvCxnSpPr>
          <p:nvPr/>
        </p:nvCxnSpPr>
        <p:spPr>
          <a:xfrm>
            <a:off x="4683696" y="7033678"/>
            <a:ext cx="4572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DD9EE6F4-14F0-AD4A-B44D-65477C4F761E}"/>
              </a:ext>
            </a:extLst>
          </p:cNvPr>
          <p:cNvSpPr/>
          <p:nvPr/>
        </p:nvSpPr>
        <p:spPr>
          <a:xfrm>
            <a:off x="9619307" y="2583723"/>
            <a:ext cx="1772960" cy="45720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main()</a:t>
            </a:r>
          </a:p>
        </p:txBody>
      </p: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BF0F51B5-A48D-6045-BC62-3425B8008D5E}"/>
              </a:ext>
            </a:extLst>
          </p:cNvPr>
          <p:cNvSpPr/>
          <p:nvPr/>
        </p:nvSpPr>
        <p:spPr>
          <a:xfrm>
            <a:off x="9659753" y="3786750"/>
            <a:ext cx="1772960" cy="457200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chemeClr val="tx1"/>
                </a:solidFill>
              </a:rPr>
              <a:t>funA</a:t>
            </a:r>
            <a:r>
              <a:rPr lang="en-US" sz="2400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80" name="Arc 79">
            <a:extLst>
              <a:ext uri="{FF2B5EF4-FFF2-40B4-BE49-F238E27FC236}">
                <a16:creationId xmlns:a16="http://schemas.microsoft.com/office/drawing/2014/main" id="{C504CCC9-92DC-CC4B-9F11-329CC43DA327}"/>
              </a:ext>
            </a:extLst>
          </p:cNvPr>
          <p:cNvSpPr/>
          <p:nvPr/>
        </p:nvSpPr>
        <p:spPr>
          <a:xfrm rot="10800000">
            <a:off x="9159922" y="2810360"/>
            <a:ext cx="830692" cy="1202972"/>
          </a:xfrm>
          <a:prstGeom prst="arc">
            <a:avLst>
              <a:gd name="adj1" fmla="val 16200000"/>
              <a:gd name="adj2" fmla="val 5711958"/>
            </a:avLst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C16F7CA-657F-E54B-86E2-44ED115FA16E}"/>
              </a:ext>
            </a:extLst>
          </p:cNvPr>
          <p:cNvSpPr txBox="1"/>
          <p:nvPr/>
        </p:nvSpPr>
        <p:spPr>
          <a:xfrm>
            <a:off x="7978662" y="3040923"/>
            <a:ext cx="1272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Return</a:t>
            </a:r>
          </a:p>
        </p:txBody>
      </p:sp>
      <p:graphicFrame>
        <p:nvGraphicFramePr>
          <p:cNvPr id="82" name="Table 81">
            <a:extLst>
              <a:ext uri="{FF2B5EF4-FFF2-40B4-BE49-F238E27FC236}">
                <a16:creationId xmlns:a16="http://schemas.microsoft.com/office/drawing/2014/main" id="{FC7FF6E2-9BEA-954E-B84B-B34B16BF6C48}"/>
              </a:ext>
            </a:extLst>
          </p:cNvPr>
          <p:cNvGraphicFramePr>
            <a:graphicFrameLocks noGrp="1"/>
          </p:cNvGraphicFramePr>
          <p:nvPr/>
        </p:nvGraphicFramePr>
        <p:xfrm>
          <a:off x="5156550" y="7923789"/>
          <a:ext cx="2559629" cy="53456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59629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53456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Ret instruction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9987899"/>
                  </a:ext>
                </a:extLst>
              </a:tr>
            </a:tbl>
          </a:graphicData>
        </a:graphic>
      </p:graphicFrame>
      <p:sp>
        <p:nvSpPr>
          <p:cNvPr id="83" name="Arc 82">
            <a:extLst>
              <a:ext uri="{FF2B5EF4-FFF2-40B4-BE49-F238E27FC236}">
                <a16:creationId xmlns:a16="http://schemas.microsoft.com/office/drawing/2014/main" id="{631DEA51-CC33-9B46-B538-9A9F67A1B3F5}"/>
              </a:ext>
            </a:extLst>
          </p:cNvPr>
          <p:cNvSpPr/>
          <p:nvPr/>
        </p:nvSpPr>
        <p:spPr>
          <a:xfrm flipV="1">
            <a:off x="4757508" y="7160730"/>
            <a:ext cx="668955" cy="1051113"/>
          </a:xfrm>
          <a:prstGeom prst="arc">
            <a:avLst>
              <a:gd name="adj1" fmla="val 5069480"/>
              <a:gd name="adj2" fmla="val 16584943"/>
            </a:avLst>
          </a:prstGeom>
          <a:ln w="25400">
            <a:solidFill>
              <a:schemeClr val="tx1"/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8760812-54EE-0849-B7F4-B9C1747AD139}"/>
              </a:ext>
            </a:extLst>
          </p:cNvPr>
          <p:cNvSpPr txBox="1"/>
          <p:nvPr/>
        </p:nvSpPr>
        <p:spPr>
          <a:xfrm>
            <a:off x="3909155" y="7490923"/>
            <a:ext cx="920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Read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EF467A1-2CB0-3F4E-BF3B-AADEF00947B3}"/>
              </a:ext>
            </a:extLst>
          </p:cNvPr>
          <p:cNvCxnSpPr>
            <a:cxnSpLocks/>
          </p:cNvCxnSpPr>
          <p:nvPr/>
        </p:nvCxnSpPr>
        <p:spPr>
          <a:xfrm>
            <a:off x="2830406" y="4609832"/>
            <a:ext cx="1" cy="215687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48466812-99E7-6140-BB1A-F52575C6481A}"/>
              </a:ext>
            </a:extLst>
          </p:cNvPr>
          <p:cNvSpPr txBox="1"/>
          <p:nvPr/>
        </p:nvSpPr>
        <p:spPr>
          <a:xfrm rot="16200000">
            <a:off x="1536429" y="5429361"/>
            <a:ext cx="2044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Stack growth</a:t>
            </a:r>
          </a:p>
        </p:txBody>
      </p:sp>
    </p:spTree>
    <p:extLst>
      <p:ext uri="{BB962C8B-B14F-4D97-AF65-F5344CB8AC3E}">
        <p14:creationId xmlns:p14="http://schemas.microsoft.com/office/powerpoint/2010/main" val="21131842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56 -3.17708E-6 L 0.00439 -0.11425 " pathEditMode="relative" rAng="0" ptsTypes="AA">
                                      <p:cBhvr>
                                        <p:cTn id="3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" y="-57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22 0.00505 L 0.00049 -0.07601 " pathEditMode="relative" rAng="0" ptsTypes="AA">
                                      <p:cBhvr>
                                        <p:cTn id="5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" y="-40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0"/>
                            </p:stCondLst>
                            <p:childTnLst>
                              <p:par>
                                <p:cTn id="6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0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3" grpId="1" animBg="1"/>
      <p:bldP spid="34" grpId="0" animBg="1"/>
      <p:bldP spid="34" grpId="1" animBg="1"/>
      <p:bldP spid="38" grpId="0"/>
      <p:bldP spid="38" grpId="1"/>
      <p:bldP spid="41" grpId="0"/>
      <p:bldP spid="42" grpId="0" animBg="1"/>
      <p:bldP spid="45" grpId="0"/>
      <p:bldP spid="45" grpId="1"/>
      <p:bldP spid="49" grpId="0"/>
      <p:bldP spid="16" grpId="0"/>
      <p:bldP spid="16" grpId="1"/>
      <p:bldP spid="54" grpId="0"/>
      <p:bldP spid="54" grpId="1"/>
      <p:bldP spid="67" grpId="0"/>
      <p:bldP spid="68" grpId="0" animBg="1"/>
      <p:bldP spid="72" grpId="0"/>
      <p:bldP spid="72" grpId="1"/>
      <p:bldP spid="76" grpId="0"/>
      <p:bldP spid="78" grpId="0" animBg="1"/>
      <p:bldP spid="79" grpId="0" animBg="1"/>
      <p:bldP spid="80" grpId="0" animBg="1"/>
      <p:bldP spid="81" grpId="0"/>
      <p:bldP spid="83" grpId="0" animBg="1"/>
      <p:bldP spid="84" grpId="0"/>
      <p:bldP spid="3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C8D98-AA44-F64F-803C-29E5528B2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75557"/>
            <a:ext cx="11099800" cy="1452894"/>
          </a:xfrm>
        </p:spPr>
        <p:txBody>
          <a:bodyPr>
            <a:normAutofit/>
          </a:bodyPr>
          <a:lstStyle/>
          <a:p>
            <a:r>
              <a:rPr lang="en-US" sz="6000" dirty="0"/>
              <a:t>Methodology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9D770A-8AFE-E641-8EE0-9D60CBD3B6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241" y="1907040"/>
            <a:ext cx="13048342" cy="6286500"/>
          </a:xfrm>
        </p:spPr>
        <p:txBody>
          <a:bodyPr>
            <a:normAutofit/>
          </a:bodyPr>
          <a:lstStyle/>
          <a:p>
            <a:r>
              <a:rPr lang="en-US" dirty="0"/>
              <a:t>Synchronize sampling with function boundaries </a:t>
            </a:r>
          </a:p>
          <a:p>
            <a:pPr lvl="1"/>
            <a:r>
              <a:rPr lang="en-US" sz="2600" dirty="0"/>
              <a:t>Configure PMU to sample function call</a:t>
            </a:r>
          </a:p>
          <a:p>
            <a:pPr lvl="1"/>
            <a:r>
              <a:rPr lang="en-US" sz="2600" dirty="0"/>
              <a:t>Use a debug register to set a watchpoint at </a:t>
            </a:r>
            <a:r>
              <a:rPr lang="en-US" sz="2600" dirty="0" err="1"/>
              <a:t>addr</a:t>
            </a:r>
            <a:r>
              <a:rPr lang="en-US" sz="2600" dirty="0"/>
              <a:t>[RSP] to intercept function return </a:t>
            </a:r>
          </a:p>
          <a:p>
            <a:pPr marL="4445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4FBF0-B18E-7F48-BBF3-F2D8BEDBEAD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19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EED7E2D-B4BC-584F-8D90-1FFA054E34B0}"/>
              </a:ext>
            </a:extLst>
          </p:cNvPr>
          <p:cNvGraphicFramePr>
            <a:graphicFrameLocks noGrp="1"/>
          </p:cNvGraphicFramePr>
          <p:nvPr/>
        </p:nvGraphicFramePr>
        <p:xfrm>
          <a:off x="1826703" y="4873906"/>
          <a:ext cx="2560320" cy="17739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60320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8875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0973685"/>
                  </a:ext>
                </a:extLst>
              </a:tr>
              <a:tr h="886379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9575760"/>
                  </a:ext>
                </a:extLst>
              </a:tr>
            </a:tbl>
          </a:graphicData>
        </a:graphic>
      </p:graphicFrame>
      <p:sp>
        <p:nvSpPr>
          <p:cNvPr id="8" name="Right Brace 7">
            <a:extLst>
              <a:ext uri="{FF2B5EF4-FFF2-40B4-BE49-F238E27FC236}">
                <a16:creationId xmlns:a16="http://schemas.microsoft.com/office/drawing/2014/main" id="{BED7A76B-9F3D-F14B-882D-C650DFDBDD2A}"/>
              </a:ext>
            </a:extLst>
          </p:cNvPr>
          <p:cNvSpPr/>
          <p:nvPr/>
        </p:nvSpPr>
        <p:spPr>
          <a:xfrm>
            <a:off x="4416129" y="6643269"/>
            <a:ext cx="194932" cy="923314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A54767-A6C5-B24A-BAE4-4B47F00F5AA8}"/>
              </a:ext>
            </a:extLst>
          </p:cNvPr>
          <p:cNvSpPr txBox="1"/>
          <p:nvPr/>
        </p:nvSpPr>
        <p:spPr>
          <a:xfrm>
            <a:off x="559274" y="7091209"/>
            <a:ext cx="8173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RSP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1150AE3-A9D0-5A4C-AFD1-C4EB2DE5A62D}"/>
              </a:ext>
            </a:extLst>
          </p:cNvPr>
          <p:cNvCxnSpPr>
            <a:cxnSpLocks/>
          </p:cNvCxnSpPr>
          <p:nvPr/>
        </p:nvCxnSpPr>
        <p:spPr>
          <a:xfrm>
            <a:off x="1280432" y="7355944"/>
            <a:ext cx="4572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CCAA0DC-EDBF-354B-A729-429A0D409BF8}"/>
              </a:ext>
            </a:extLst>
          </p:cNvPr>
          <p:cNvSpPr txBox="1"/>
          <p:nvPr/>
        </p:nvSpPr>
        <p:spPr>
          <a:xfrm>
            <a:off x="4625002" y="5989411"/>
            <a:ext cx="10583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main()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DA3632-1B63-9042-A396-8B8FEDB53049}"/>
              </a:ext>
            </a:extLst>
          </p:cNvPr>
          <p:cNvSpPr txBox="1"/>
          <p:nvPr/>
        </p:nvSpPr>
        <p:spPr>
          <a:xfrm>
            <a:off x="4606784" y="6915788"/>
            <a:ext cx="10230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funA</a:t>
            </a:r>
            <a:r>
              <a:rPr lang="en-US" sz="2400" dirty="0"/>
              <a:t>()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5B41E1-329F-0242-86A1-AAEF400B175E}"/>
              </a:ext>
            </a:extLst>
          </p:cNvPr>
          <p:cNvSpPr txBox="1"/>
          <p:nvPr/>
        </p:nvSpPr>
        <p:spPr>
          <a:xfrm>
            <a:off x="2034681" y="4311552"/>
            <a:ext cx="19335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Function call</a:t>
            </a: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AF49ADE3-3EF3-284A-9C9B-F56ED0492D64}"/>
              </a:ext>
            </a:extLst>
          </p:cNvPr>
          <p:cNvSpPr/>
          <p:nvPr/>
        </p:nvSpPr>
        <p:spPr>
          <a:xfrm>
            <a:off x="4400319" y="5776869"/>
            <a:ext cx="228329" cy="785915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9" name="Table 38">
            <a:extLst>
              <a:ext uri="{FF2B5EF4-FFF2-40B4-BE49-F238E27FC236}">
                <a16:creationId xmlns:a16="http://schemas.microsoft.com/office/drawing/2014/main" id="{BA989CBE-46A8-1444-8CB5-E18B5E428B91}"/>
              </a:ext>
            </a:extLst>
          </p:cNvPr>
          <p:cNvGraphicFramePr>
            <a:graphicFrameLocks noGrp="1"/>
          </p:cNvGraphicFramePr>
          <p:nvPr/>
        </p:nvGraphicFramePr>
        <p:xfrm>
          <a:off x="1826703" y="6658968"/>
          <a:ext cx="2559629" cy="4663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59629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46634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Parameters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9987899"/>
                  </a:ext>
                </a:extLst>
              </a:tr>
            </a:tbl>
          </a:graphicData>
        </a:graphic>
      </p:graphicFrame>
      <p:graphicFrame>
        <p:nvGraphicFramePr>
          <p:cNvPr id="46" name="Table 45">
            <a:extLst>
              <a:ext uri="{FF2B5EF4-FFF2-40B4-BE49-F238E27FC236}">
                <a16:creationId xmlns:a16="http://schemas.microsoft.com/office/drawing/2014/main" id="{FA4F2AEB-77C9-3A49-AD70-05CB24D96C44}"/>
              </a:ext>
            </a:extLst>
          </p:cNvPr>
          <p:cNvGraphicFramePr>
            <a:graphicFrameLocks noGrp="1"/>
          </p:cNvGraphicFramePr>
          <p:nvPr/>
        </p:nvGraphicFramePr>
        <p:xfrm>
          <a:off x="1829080" y="7125418"/>
          <a:ext cx="2559629" cy="502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59629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50292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Ret address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9987899"/>
                  </a:ext>
                </a:extLst>
              </a:tr>
            </a:tbl>
          </a:graphicData>
        </a:graphic>
      </p:graphicFrame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7FAB970D-235B-2449-B920-4191BD01E2C3}"/>
              </a:ext>
            </a:extLst>
          </p:cNvPr>
          <p:cNvGraphicFramePr>
            <a:graphicFrameLocks noGrp="1"/>
          </p:cNvGraphicFramePr>
          <p:nvPr/>
        </p:nvGraphicFramePr>
        <p:xfrm>
          <a:off x="1831078" y="7125418"/>
          <a:ext cx="2559629" cy="502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59629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50292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Ret address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9987899"/>
                  </a:ext>
                </a:extLst>
              </a:tr>
            </a:tbl>
          </a:graphicData>
        </a:graphic>
      </p:graphicFrame>
      <p:graphicFrame>
        <p:nvGraphicFramePr>
          <p:cNvPr id="51" name="Table 50">
            <a:extLst>
              <a:ext uri="{FF2B5EF4-FFF2-40B4-BE49-F238E27FC236}">
                <a16:creationId xmlns:a16="http://schemas.microsoft.com/office/drawing/2014/main" id="{DA0EC1C4-83F8-144D-A783-4829C0F5C40E}"/>
              </a:ext>
            </a:extLst>
          </p:cNvPr>
          <p:cNvGraphicFramePr>
            <a:graphicFrameLocks noGrp="1"/>
          </p:cNvGraphicFramePr>
          <p:nvPr/>
        </p:nvGraphicFramePr>
        <p:xfrm>
          <a:off x="8574301" y="4878479"/>
          <a:ext cx="2560320" cy="17739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60320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8875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0973685"/>
                  </a:ext>
                </a:extLst>
              </a:tr>
              <a:tr h="886379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9575760"/>
                  </a:ext>
                </a:extLst>
              </a:tr>
            </a:tbl>
          </a:graphicData>
        </a:graphic>
      </p:graphicFrame>
      <p:sp>
        <p:nvSpPr>
          <p:cNvPr id="52" name="Right Brace 51">
            <a:extLst>
              <a:ext uri="{FF2B5EF4-FFF2-40B4-BE49-F238E27FC236}">
                <a16:creationId xmlns:a16="http://schemas.microsoft.com/office/drawing/2014/main" id="{E59B60E0-0505-6E41-85B8-0F6FF5BE7D42}"/>
              </a:ext>
            </a:extLst>
          </p:cNvPr>
          <p:cNvSpPr/>
          <p:nvPr/>
        </p:nvSpPr>
        <p:spPr>
          <a:xfrm>
            <a:off x="11163727" y="6647842"/>
            <a:ext cx="194932" cy="923314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C84AEAD-6F44-6048-AA40-83E3D605BA7D}"/>
              </a:ext>
            </a:extLst>
          </p:cNvPr>
          <p:cNvSpPr txBox="1"/>
          <p:nvPr/>
        </p:nvSpPr>
        <p:spPr>
          <a:xfrm>
            <a:off x="11372600" y="5993984"/>
            <a:ext cx="10583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main()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AB441D3-525F-1042-8F32-102ACA16A3AB}"/>
              </a:ext>
            </a:extLst>
          </p:cNvPr>
          <p:cNvSpPr txBox="1"/>
          <p:nvPr/>
        </p:nvSpPr>
        <p:spPr>
          <a:xfrm>
            <a:off x="11354382" y="6920361"/>
            <a:ext cx="10230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funA</a:t>
            </a:r>
            <a:r>
              <a:rPr lang="en-US" sz="2400" dirty="0"/>
              <a:t>()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6F73A822-3EA8-AB49-A35A-871624ED9FC6}"/>
              </a:ext>
            </a:extLst>
          </p:cNvPr>
          <p:cNvSpPr txBox="1"/>
          <p:nvPr/>
        </p:nvSpPr>
        <p:spPr>
          <a:xfrm>
            <a:off x="8712770" y="4311552"/>
            <a:ext cx="22573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Function return</a:t>
            </a:r>
          </a:p>
        </p:txBody>
      </p:sp>
      <p:sp>
        <p:nvSpPr>
          <p:cNvPr id="58" name="Right Brace 57">
            <a:extLst>
              <a:ext uri="{FF2B5EF4-FFF2-40B4-BE49-F238E27FC236}">
                <a16:creationId xmlns:a16="http://schemas.microsoft.com/office/drawing/2014/main" id="{455A22EF-F571-6041-8A21-0DF747F4B0C8}"/>
              </a:ext>
            </a:extLst>
          </p:cNvPr>
          <p:cNvSpPr/>
          <p:nvPr/>
        </p:nvSpPr>
        <p:spPr>
          <a:xfrm>
            <a:off x="11147917" y="5781442"/>
            <a:ext cx="228329" cy="785915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9" name="Table 58">
            <a:extLst>
              <a:ext uri="{FF2B5EF4-FFF2-40B4-BE49-F238E27FC236}">
                <a16:creationId xmlns:a16="http://schemas.microsoft.com/office/drawing/2014/main" id="{5F66B46C-C4E9-DC49-AC86-2C78060C8DFA}"/>
              </a:ext>
            </a:extLst>
          </p:cNvPr>
          <p:cNvGraphicFramePr>
            <a:graphicFrameLocks noGrp="1"/>
          </p:cNvGraphicFramePr>
          <p:nvPr/>
        </p:nvGraphicFramePr>
        <p:xfrm>
          <a:off x="8574301" y="6663541"/>
          <a:ext cx="2559629" cy="4663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59629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46634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Parameters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9987899"/>
                  </a:ext>
                </a:extLst>
              </a:tr>
            </a:tbl>
          </a:graphicData>
        </a:graphic>
      </p:graphicFrame>
      <p:graphicFrame>
        <p:nvGraphicFramePr>
          <p:cNvPr id="60" name="Table 59">
            <a:extLst>
              <a:ext uri="{FF2B5EF4-FFF2-40B4-BE49-F238E27FC236}">
                <a16:creationId xmlns:a16="http://schemas.microsoft.com/office/drawing/2014/main" id="{60A4A0E5-26C1-C246-91F5-CDFB194C3568}"/>
              </a:ext>
            </a:extLst>
          </p:cNvPr>
          <p:cNvGraphicFramePr>
            <a:graphicFrameLocks noGrp="1"/>
          </p:cNvGraphicFramePr>
          <p:nvPr/>
        </p:nvGraphicFramePr>
        <p:xfrm>
          <a:off x="8576678" y="7129885"/>
          <a:ext cx="2559629" cy="502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59629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50292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Ret address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9987899"/>
                  </a:ext>
                </a:extLst>
              </a:tr>
            </a:tbl>
          </a:graphicData>
        </a:graphic>
      </p:graphicFrame>
      <p:graphicFrame>
        <p:nvGraphicFramePr>
          <p:cNvPr id="61" name="Table 60">
            <a:extLst>
              <a:ext uri="{FF2B5EF4-FFF2-40B4-BE49-F238E27FC236}">
                <a16:creationId xmlns:a16="http://schemas.microsoft.com/office/drawing/2014/main" id="{4B386ED5-AE4D-A74E-8A8B-75DFDAA9CC50}"/>
              </a:ext>
            </a:extLst>
          </p:cNvPr>
          <p:cNvGraphicFramePr>
            <a:graphicFrameLocks noGrp="1"/>
          </p:cNvGraphicFramePr>
          <p:nvPr/>
        </p:nvGraphicFramePr>
        <p:xfrm>
          <a:off x="8576678" y="7129885"/>
          <a:ext cx="2559629" cy="502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59629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50292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Ret address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9987899"/>
                  </a:ext>
                </a:extLst>
              </a:tr>
            </a:tbl>
          </a:graphicData>
        </a:graphic>
      </p:graphicFrame>
      <p:graphicFrame>
        <p:nvGraphicFramePr>
          <p:cNvPr id="62" name="Table 61">
            <a:extLst>
              <a:ext uri="{FF2B5EF4-FFF2-40B4-BE49-F238E27FC236}">
                <a16:creationId xmlns:a16="http://schemas.microsoft.com/office/drawing/2014/main" id="{CBB90FEE-84B4-4446-9A31-6B0872D6D345}"/>
              </a:ext>
            </a:extLst>
          </p:cNvPr>
          <p:cNvGraphicFramePr>
            <a:graphicFrameLocks noGrp="1"/>
          </p:cNvGraphicFramePr>
          <p:nvPr/>
        </p:nvGraphicFramePr>
        <p:xfrm>
          <a:off x="8574299" y="8174585"/>
          <a:ext cx="2559629" cy="502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59629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50292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Ret instruction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9987899"/>
                  </a:ext>
                </a:extLst>
              </a:tr>
            </a:tbl>
          </a:graphicData>
        </a:graphic>
      </p:graphicFrame>
      <p:sp>
        <p:nvSpPr>
          <p:cNvPr id="63" name="Arc 62">
            <a:extLst>
              <a:ext uri="{FF2B5EF4-FFF2-40B4-BE49-F238E27FC236}">
                <a16:creationId xmlns:a16="http://schemas.microsoft.com/office/drawing/2014/main" id="{E7083FA3-0275-AF41-8945-53DA6444F1DB}"/>
              </a:ext>
            </a:extLst>
          </p:cNvPr>
          <p:cNvSpPr/>
          <p:nvPr/>
        </p:nvSpPr>
        <p:spPr>
          <a:xfrm flipV="1">
            <a:off x="8290298" y="7347482"/>
            <a:ext cx="466354" cy="1051113"/>
          </a:xfrm>
          <a:prstGeom prst="arc">
            <a:avLst>
              <a:gd name="adj1" fmla="val 5522958"/>
              <a:gd name="adj2" fmla="val 16087602"/>
            </a:avLst>
          </a:prstGeom>
          <a:ln w="25400">
            <a:solidFill>
              <a:schemeClr val="tx1"/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7EB1741-3B1C-7B43-B85B-D4184833E2FC}"/>
              </a:ext>
            </a:extLst>
          </p:cNvPr>
          <p:cNvSpPr txBox="1"/>
          <p:nvPr/>
        </p:nvSpPr>
        <p:spPr>
          <a:xfrm>
            <a:off x="7313156" y="7661632"/>
            <a:ext cx="920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Read</a:t>
            </a:r>
          </a:p>
        </p:txBody>
      </p:sp>
      <p:sp>
        <p:nvSpPr>
          <p:cNvPr id="31" name="6-Point Star 30">
            <a:extLst>
              <a:ext uri="{FF2B5EF4-FFF2-40B4-BE49-F238E27FC236}">
                <a16:creationId xmlns:a16="http://schemas.microsoft.com/office/drawing/2014/main" id="{2F41CCAA-1694-C046-A06F-1CB58C2F2A24}"/>
              </a:ext>
            </a:extLst>
          </p:cNvPr>
          <p:cNvSpPr/>
          <p:nvPr/>
        </p:nvSpPr>
        <p:spPr>
          <a:xfrm>
            <a:off x="7523608" y="6988167"/>
            <a:ext cx="288718" cy="20193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4E7E75E-0864-F542-B4AA-D55661F974C3}"/>
              </a:ext>
            </a:extLst>
          </p:cNvPr>
          <p:cNvSpPr txBox="1"/>
          <p:nvPr/>
        </p:nvSpPr>
        <p:spPr>
          <a:xfrm>
            <a:off x="6523233" y="7181407"/>
            <a:ext cx="1890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Watchpoint trap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E76A8C9-3CB5-EA41-B978-BC993472F849}"/>
              </a:ext>
            </a:extLst>
          </p:cNvPr>
          <p:cNvSpPr txBox="1"/>
          <p:nvPr/>
        </p:nvSpPr>
        <p:spPr>
          <a:xfrm>
            <a:off x="446257" y="7387426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Watchpoint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D190E80-CA6A-5F44-84B2-5383AE4A1EC8}"/>
              </a:ext>
            </a:extLst>
          </p:cNvPr>
          <p:cNvCxnSpPr>
            <a:cxnSpLocks/>
          </p:cNvCxnSpPr>
          <p:nvPr/>
        </p:nvCxnSpPr>
        <p:spPr>
          <a:xfrm>
            <a:off x="1205161" y="4873906"/>
            <a:ext cx="1" cy="215687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7B79A52-2FB0-0B43-B800-C6C166013827}"/>
              </a:ext>
            </a:extLst>
          </p:cNvPr>
          <p:cNvSpPr txBox="1"/>
          <p:nvPr/>
        </p:nvSpPr>
        <p:spPr>
          <a:xfrm rot="16200000">
            <a:off x="-88816" y="5693435"/>
            <a:ext cx="2044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Stack growth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D3F47A0-3FA9-6D4F-95A5-D33A65019621}"/>
              </a:ext>
            </a:extLst>
          </p:cNvPr>
          <p:cNvCxnSpPr>
            <a:cxnSpLocks/>
          </p:cNvCxnSpPr>
          <p:nvPr/>
        </p:nvCxnSpPr>
        <p:spPr>
          <a:xfrm>
            <a:off x="7969383" y="4902161"/>
            <a:ext cx="1" cy="215687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1AA1B2E-6F8B-944E-AA87-3DBA7E8E6E92}"/>
              </a:ext>
            </a:extLst>
          </p:cNvPr>
          <p:cNvSpPr txBox="1"/>
          <p:nvPr/>
        </p:nvSpPr>
        <p:spPr>
          <a:xfrm rot="16200000">
            <a:off x="6689023" y="5665242"/>
            <a:ext cx="2044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Stack growth</a:t>
            </a:r>
          </a:p>
        </p:txBody>
      </p:sp>
    </p:spTree>
    <p:extLst>
      <p:ext uri="{BB962C8B-B14F-4D97-AF65-F5344CB8AC3E}">
        <p14:creationId xmlns:p14="http://schemas.microsoft.com/office/powerpoint/2010/main" val="344152188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1" grpId="0"/>
      <p:bldP spid="12" grpId="0"/>
      <p:bldP spid="15" grpId="0"/>
      <p:bldP spid="17" grpId="0" animBg="1"/>
      <p:bldP spid="52" grpId="0" animBg="1"/>
      <p:bldP spid="55" grpId="0"/>
      <p:bldP spid="56" grpId="0"/>
      <p:bldP spid="57" grpId="0"/>
      <p:bldP spid="58" grpId="0" animBg="1"/>
      <p:bldP spid="63" grpId="0" animBg="1"/>
      <p:bldP spid="64" grpId="0"/>
      <p:bldP spid="31" grpId="0" animBg="1"/>
      <p:bldP spid="32" grpId="0"/>
      <p:bldP spid="33" grpId="0"/>
      <p:bldP spid="35" grpId="0"/>
      <p:bldP spid="4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large empty room&#10;&#10;Description automatically generated">
            <a:extLst>
              <a:ext uri="{FF2B5EF4-FFF2-40B4-BE49-F238E27FC236}">
                <a16:creationId xmlns:a16="http://schemas.microsoft.com/office/drawing/2014/main" id="{2EC05E21-ED9E-C748-8BFC-8845DB936B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" y="2021814"/>
            <a:ext cx="5213604" cy="34198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54BB59-DF59-B54F-998D-7594DB160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46100" y="468888"/>
            <a:ext cx="14097000" cy="1452894"/>
          </a:xfrm>
        </p:spPr>
        <p:txBody>
          <a:bodyPr>
            <a:noAutofit/>
          </a:bodyPr>
          <a:lstStyle/>
          <a:p>
            <a:r>
              <a:rPr lang="en-US" sz="6000" dirty="0"/>
              <a:t>Complexity in HPC Software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7CDF9E-ADAB-D947-821B-BC98A547DB1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</a:t>
            </a:fld>
            <a:endParaRPr lang="en-US"/>
          </a:p>
        </p:txBody>
      </p:sp>
      <p:pic>
        <p:nvPicPr>
          <p:cNvPr id="10" name="Picture 9" descr="A picture containing building, city, filled, street&#10;&#10;Description automatically generated">
            <a:extLst>
              <a:ext uri="{FF2B5EF4-FFF2-40B4-BE49-F238E27FC236}">
                <a16:creationId xmlns:a16="http://schemas.microsoft.com/office/drawing/2014/main" id="{A2A9092C-2B97-C843-BA93-28F41B7BD4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116" y="2021814"/>
            <a:ext cx="5792834" cy="3419856"/>
          </a:xfrm>
          <a:prstGeom prst="rect">
            <a:avLst/>
          </a:prstGeom>
        </p:spPr>
      </p:pic>
      <p:pic>
        <p:nvPicPr>
          <p:cNvPr id="12" name="Picture 11" descr="A subway train at a train station&#10;&#10;Description automatically generated">
            <a:extLst>
              <a:ext uri="{FF2B5EF4-FFF2-40B4-BE49-F238E27FC236}">
                <a16:creationId xmlns:a16="http://schemas.microsoft.com/office/drawing/2014/main" id="{64C4CC9C-EC65-4746-AC87-E43B6928C6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" y="5807390"/>
            <a:ext cx="5213604" cy="3014046"/>
          </a:xfrm>
          <a:prstGeom prst="rect">
            <a:avLst/>
          </a:prstGeom>
        </p:spPr>
      </p:pic>
      <p:pic>
        <p:nvPicPr>
          <p:cNvPr id="14" name="Picture 13" descr="A close up of a machine&#10;&#10;Description automatically generated">
            <a:extLst>
              <a:ext uri="{FF2B5EF4-FFF2-40B4-BE49-F238E27FC236}">
                <a16:creationId xmlns:a16="http://schemas.microsoft.com/office/drawing/2014/main" id="{A868CB06-2F2D-CC4A-9DAC-1E9730DA9A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116" y="5807390"/>
            <a:ext cx="5792834" cy="3027780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465CFC6-BBA6-034A-A809-D3153F858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038" y="2021814"/>
            <a:ext cx="11784155" cy="7067322"/>
          </a:xfrm>
          <a:solidFill>
            <a:schemeClr val="bg1">
              <a:alpha val="59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5BEACA3-9125-CA43-9E43-8F7B217724B9}"/>
              </a:ext>
            </a:extLst>
          </p:cNvPr>
          <p:cNvSpPr/>
          <p:nvPr/>
        </p:nvSpPr>
        <p:spPr>
          <a:xfrm>
            <a:off x="614245" y="4876800"/>
            <a:ext cx="3309425" cy="1554480"/>
          </a:xfrm>
          <a:prstGeom prst="roundRect">
            <a:avLst/>
          </a:prstGeom>
          <a:solidFill>
            <a:srgbClr val="00B0F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Complexities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50E6A72-D7BA-E448-91B0-26169CB647D1}"/>
              </a:ext>
            </a:extLst>
          </p:cNvPr>
          <p:cNvSpPr/>
          <p:nvPr/>
        </p:nvSpPr>
        <p:spPr>
          <a:xfrm>
            <a:off x="4785971" y="1956081"/>
            <a:ext cx="7479792" cy="1490472"/>
          </a:xfrm>
          <a:prstGeom prst="roundRect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lvl="0"/>
            <a:r>
              <a:rPr lang="en-US" sz="4100" dirty="0">
                <a:solidFill>
                  <a:schemeClr val="bg1"/>
                </a:solidFill>
              </a:rPr>
              <a:t>Large amount of source code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90D6A03B-FA27-1746-B902-3E2DC8696043}"/>
              </a:ext>
            </a:extLst>
          </p:cNvPr>
          <p:cNvSpPr/>
          <p:nvPr/>
        </p:nvSpPr>
        <p:spPr>
          <a:xfrm>
            <a:off x="4804186" y="5647439"/>
            <a:ext cx="7479792" cy="1490472"/>
          </a:xfrm>
          <a:prstGeom prst="roundRect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lvl="0"/>
            <a:r>
              <a:rPr lang="en-US" sz="4100" dirty="0">
                <a:solidFill>
                  <a:schemeClr val="bg1"/>
                </a:solidFill>
              </a:rPr>
              <a:t>Hierarchies of component libs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9E0B95AF-FBF4-6B47-932B-93E7440649D9}"/>
              </a:ext>
            </a:extLst>
          </p:cNvPr>
          <p:cNvSpPr/>
          <p:nvPr/>
        </p:nvSpPr>
        <p:spPr>
          <a:xfrm>
            <a:off x="4804186" y="3824883"/>
            <a:ext cx="7479792" cy="1490472"/>
          </a:xfrm>
          <a:prstGeom prst="roundRect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lvl="0"/>
            <a:r>
              <a:rPr lang="en-US" sz="4100" dirty="0">
                <a:solidFill>
                  <a:schemeClr val="bg1"/>
                </a:solidFill>
              </a:rPr>
              <a:t>Sophisticated control/data flow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EF4C0BFA-561D-A14C-A09A-7CB2FD484CAA}"/>
              </a:ext>
            </a:extLst>
          </p:cNvPr>
          <p:cNvSpPr/>
          <p:nvPr/>
        </p:nvSpPr>
        <p:spPr>
          <a:xfrm>
            <a:off x="4804186" y="7432011"/>
            <a:ext cx="7479792" cy="1509633"/>
          </a:xfrm>
          <a:prstGeom prst="roundRect">
            <a:avLst/>
          </a:prstGeom>
          <a:solidFill>
            <a:srgbClr val="92D05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lvl="0"/>
            <a:r>
              <a:rPr lang="en-US" sz="4100" dirty="0">
                <a:solidFill>
                  <a:schemeClr val="bg1"/>
                </a:solidFill>
              </a:rPr>
              <a:t>Unpredictable hardware performance (cache, network)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0AD7C4F-B26B-4E46-BA18-56EBFD7D16EF}"/>
              </a:ext>
            </a:extLst>
          </p:cNvPr>
          <p:cNvCxnSpPr>
            <a:cxnSpLocks/>
            <a:stCxn id="5" idx="3"/>
            <a:endCxn id="13" idx="1"/>
          </p:cNvCxnSpPr>
          <p:nvPr/>
        </p:nvCxnSpPr>
        <p:spPr>
          <a:xfrm flipV="1">
            <a:off x="3923670" y="2701317"/>
            <a:ext cx="862301" cy="2952723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FD3BF40-C5C8-9943-BA69-73FB1918EAFA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3923670" y="4665538"/>
            <a:ext cx="862301" cy="988502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4BCF492-22A3-204E-9682-C70F8A1A116A}"/>
              </a:ext>
            </a:extLst>
          </p:cNvPr>
          <p:cNvCxnSpPr>
            <a:cxnSpLocks/>
            <a:stCxn id="5" idx="3"/>
            <a:endCxn id="17" idx="1"/>
          </p:cNvCxnSpPr>
          <p:nvPr/>
        </p:nvCxnSpPr>
        <p:spPr>
          <a:xfrm>
            <a:off x="3923670" y="5654040"/>
            <a:ext cx="880516" cy="738635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248922A-B9D3-904B-A282-3976E24B4944}"/>
              </a:ext>
            </a:extLst>
          </p:cNvPr>
          <p:cNvCxnSpPr>
            <a:cxnSpLocks/>
            <a:stCxn id="5" idx="3"/>
            <a:endCxn id="19" idx="1"/>
          </p:cNvCxnSpPr>
          <p:nvPr/>
        </p:nvCxnSpPr>
        <p:spPr>
          <a:xfrm>
            <a:off x="3923670" y="5654040"/>
            <a:ext cx="880516" cy="2532788"/>
          </a:xfrm>
          <a:prstGeom prst="straightConnector1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39057704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 animBg="1"/>
      <p:bldP spid="5" grpId="0" animBg="1"/>
      <p:bldP spid="13" grpId="0" animBg="1"/>
      <p:bldP spid="17" grpId="0" animBg="1"/>
      <p:bldP spid="18" grpId="0" animBg="1"/>
      <p:bldP spid="1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C8D98-AA44-F64F-803C-29E5528B2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75557"/>
            <a:ext cx="11099800" cy="1452894"/>
          </a:xfrm>
        </p:spPr>
        <p:txBody>
          <a:bodyPr>
            <a:normAutofit/>
          </a:bodyPr>
          <a:lstStyle/>
          <a:p>
            <a:r>
              <a:rPr lang="en-US" sz="6000" dirty="0"/>
              <a:t>Methodology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9D770A-8AFE-E641-8EE0-9D60CBD3B6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105" y="1944344"/>
            <a:ext cx="13048342" cy="6286500"/>
          </a:xfrm>
        </p:spPr>
        <p:txBody>
          <a:bodyPr>
            <a:normAutofit/>
          </a:bodyPr>
          <a:lstStyle/>
          <a:p>
            <a:r>
              <a:rPr lang="en-US" dirty="0"/>
              <a:t>Count resource usage of a function invocation instance</a:t>
            </a:r>
          </a:p>
          <a:p>
            <a:pPr lvl="1"/>
            <a:r>
              <a:rPr lang="en-US" sz="2600" dirty="0">
                <a:solidFill>
                  <a:srgbClr val="0070C0"/>
                </a:solidFill>
              </a:rPr>
              <a:t>Read PMU to count resources (r1) used by the program at function call</a:t>
            </a:r>
          </a:p>
          <a:p>
            <a:pPr lvl="1"/>
            <a:r>
              <a:rPr lang="en-US" sz="2600" dirty="0">
                <a:solidFill>
                  <a:srgbClr val="0070C0"/>
                </a:solidFill>
              </a:rPr>
              <a:t>Read PMU to count resources (r2) used by the program at function return</a:t>
            </a:r>
            <a:endParaRPr lang="en-US" sz="2600" dirty="0"/>
          </a:p>
          <a:p>
            <a:pPr marL="4445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4FBF0-B18E-7F48-BBF3-F2D8BEDBEAD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20</a:t>
            </a:fld>
            <a:endParaRPr lang="en-US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CB71CA61-A01E-054F-BBCA-13C8CBCF14AB}"/>
              </a:ext>
            </a:extLst>
          </p:cNvPr>
          <p:cNvSpPr txBox="1"/>
          <p:nvPr/>
        </p:nvSpPr>
        <p:spPr>
          <a:xfrm>
            <a:off x="3654050" y="8662690"/>
            <a:ext cx="55462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Resource usage in </a:t>
            </a:r>
            <a:r>
              <a:rPr lang="en-US" sz="2400" dirty="0" err="1">
                <a:solidFill>
                  <a:srgbClr val="FF0000"/>
                </a:solidFill>
              </a:rPr>
              <a:t>funA</a:t>
            </a:r>
            <a:r>
              <a:rPr lang="en-US" sz="2400" dirty="0">
                <a:solidFill>
                  <a:srgbClr val="FF0000"/>
                </a:solidFill>
              </a:rPr>
              <a:t>() = r2 - r1 </a:t>
            </a:r>
          </a:p>
        </p:txBody>
      </p:sp>
      <p:graphicFrame>
        <p:nvGraphicFramePr>
          <p:cNvPr id="34" name="Table 33">
            <a:extLst>
              <a:ext uri="{FF2B5EF4-FFF2-40B4-BE49-F238E27FC236}">
                <a16:creationId xmlns:a16="http://schemas.microsoft.com/office/drawing/2014/main" id="{64A5E81F-84EA-234D-AEDE-1FF2F1E1A0E3}"/>
              </a:ext>
            </a:extLst>
          </p:cNvPr>
          <p:cNvGraphicFramePr>
            <a:graphicFrameLocks noGrp="1"/>
          </p:cNvGraphicFramePr>
          <p:nvPr/>
        </p:nvGraphicFramePr>
        <p:xfrm>
          <a:off x="3229271" y="4896264"/>
          <a:ext cx="2560320" cy="17739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60320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8875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0973685"/>
                  </a:ext>
                </a:extLst>
              </a:tr>
              <a:tr h="886379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9575760"/>
                  </a:ext>
                </a:extLst>
              </a:tr>
            </a:tbl>
          </a:graphicData>
        </a:graphic>
      </p:graphicFrame>
      <p:sp>
        <p:nvSpPr>
          <p:cNvPr id="35" name="Right Brace 34">
            <a:extLst>
              <a:ext uri="{FF2B5EF4-FFF2-40B4-BE49-F238E27FC236}">
                <a16:creationId xmlns:a16="http://schemas.microsoft.com/office/drawing/2014/main" id="{F7D20C19-C41E-E64C-9364-E0EC182BF50F}"/>
              </a:ext>
            </a:extLst>
          </p:cNvPr>
          <p:cNvSpPr/>
          <p:nvPr/>
        </p:nvSpPr>
        <p:spPr>
          <a:xfrm>
            <a:off x="5818697" y="6665627"/>
            <a:ext cx="194932" cy="923314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9B27797-0ABF-DC49-9AE1-8141169ECEA2}"/>
              </a:ext>
            </a:extLst>
          </p:cNvPr>
          <p:cNvSpPr txBox="1"/>
          <p:nvPr/>
        </p:nvSpPr>
        <p:spPr>
          <a:xfrm>
            <a:off x="1961842" y="7113567"/>
            <a:ext cx="8173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RSP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8F28AF9-9C1D-984D-A74C-6E0CD5DFF6D8}"/>
              </a:ext>
            </a:extLst>
          </p:cNvPr>
          <p:cNvCxnSpPr>
            <a:cxnSpLocks/>
          </p:cNvCxnSpPr>
          <p:nvPr/>
        </p:nvCxnSpPr>
        <p:spPr>
          <a:xfrm>
            <a:off x="2683000" y="7378302"/>
            <a:ext cx="4572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33237365-D0C0-1F40-AEB3-F2CBFCA036C1}"/>
              </a:ext>
            </a:extLst>
          </p:cNvPr>
          <p:cNvSpPr txBox="1"/>
          <p:nvPr/>
        </p:nvSpPr>
        <p:spPr>
          <a:xfrm>
            <a:off x="6027570" y="6011769"/>
            <a:ext cx="10583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main()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F08F572-E63D-AE4B-897A-3A15A8FE46D2}"/>
              </a:ext>
            </a:extLst>
          </p:cNvPr>
          <p:cNvSpPr txBox="1"/>
          <p:nvPr/>
        </p:nvSpPr>
        <p:spPr>
          <a:xfrm>
            <a:off x="6009352" y="6938146"/>
            <a:ext cx="10230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funA</a:t>
            </a:r>
            <a:r>
              <a:rPr lang="en-US" sz="2400" dirty="0"/>
              <a:t>()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60ADEFF-3AB6-E542-9078-D5E7694F5CFA}"/>
              </a:ext>
            </a:extLst>
          </p:cNvPr>
          <p:cNvSpPr txBox="1"/>
          <p:nvPr/>
        </p:nvSpPr>
        <p:spPr>
          <a:xfrm>
            <a:off x="3542311" y="4409572"/>
            <a:ext cx="19335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Function call</a:t>
            </a:r>
          </a:p>
        </p:txBody>
      </p:sp>
      <p:sp>
        <p:nvSpPr>
          <p:cNvPr id="55" name="Right Brace 54">
            <a:extLst>
              <a:ext uri="{FF2B5EF4-FFF2-40B4-BE49-F238E27FC236}">
                <a16:creationId xmlns:a16="http://schemas.microsoft.com/office/drawing/2014/main" id="{557091B8-2C02-1B44-A808-D42462495065}"/>
              </a:ext>
            </a:extLst>
          </p:cNvPr>
          <p:cNvSpPr/>
          <p:nvPr/>
        </p:nvSpPr>
        <p:spPr>
          <a:xfrm>
            <a:off x="5802887" y="5799227"/>
            <a:ext cx="228329" cy="785915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6" name="Table 55">
            <a:extLst>
              <a:ext uri="{FF2B5EF4-FFF2-40B4-BE49-F238E27FC236}">
                <a16:creationId xmlns:a16="http://schemas.microsoft.com/office/drawing/2014/main" id="{F9220F51-4112-F944-BFAE-FDB60EBFFA1C}"/>
              </a:ext>
            </a:extLst>
          </p:cNvPr>
          <p:cNvGraphicFramePr>
            <a:graphicFrameLocks noGrp="1"/>
          </p:cNvGraphicFramePr>
          <p:nvPr/>
        </p:nvGraphicFramePr>
        <p:xfrm>
          <a:off x="3229271" y="6681326"/>
          <a:ext cx="2559629" cy="4663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59629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46634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Parameters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9987899"/>
                  </a:ext>
                </a:extLst>
              </a:tr>
            </a:tbl>
          </a:graphicData>
        </a:graphic>
      </p:graphicFrame>
      <p:graphicFrame>
        <p:nvGraphicFramePr>
          <p:cNvPr id="57" name="Table 56">
            <a:extLst>
              <a:ext uri="{FF2B5EF4-FFF2-40B4-BE49-F238E27FC236}">
                <a16:creationId xmlns:a16="http://schemas.microsoft.com/office/drawing/2014/main" id="{F0187BE3-B367-4245-ACD2-1097C5978C68}"/>
              </a:ext>
            </a:extLst>
          </p:cNvPr>
          <p:cNvGraphicFramePr>
            <a:graphicFrameLocks noGrp="1"/>
          </p:cNvGraphicFramePr>
          <p:nvPr/>
        </p:nvGraphicFramePr>
        <p:xfrm>
          <a:off x="3231648" y="7147776"/>
          <a:ext cx="2559629" cy="502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59629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50292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Ret address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9987899"/>
                  </a:ext>
                </a:extLst>
              </a:tr>
            </a:tbl>
          </a:graphicData>
        </a:graphic>
      </p:graphicFrame>
      <p:graphicFrame>
        <p:nvGraphicFramePr>
          <p:cNvPr id="58" name="Table 57">
            <a:extLst>
              <a:ext uri="{FF2B5EF4-FFF2-40B4-BE49-F238E27FC236}">
                <a16:creationId xmlns:a16="http://schemas.microsoft.com/office/drawing/2014/main" id="{1B26A4EB-A8C1-3C4E-AE6C-56739F7077D5}"/>
              </a:ext>
            </a:extLst>
          </p:cNvPr>
          <p:cNvGraphicFramePr>
            <a:graphicFrameLocks noGrp="1"/>
          </p:cNvGraphicFramePr>
          <p:nvPr/>
        </p:nvGraphicFramePr>
        <p:xfrm>
          <a:off x="3233646" y="7147776"/>
          <a:ext cx="2559629" cy="502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59629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50292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Ret address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9987899"/>
                  </a:ext>
                </a:extLst>
              </a:tr>
            </a:tbl>
          </a:graphicData>
        </a:graphic>
      </p:graphicFrame>
      <p:graphicFrame>
        <p:nvGraphicFramePr>
          <p:cNvPr id="59" name="Table 58">
            <a:extLst>
              <a:ext uri="{FF2B5EF4-FFF2-40B4-BE49-F238E27FC236}">
                <a16:creationId xmlns:a16="http://schemas.microsoft.com/office/drawing/2014/main" id="{BEA54F42-6DCF-1E4A-940C-6982DCF00C30}"/>
              </a:ext>
            </a:extLst>
          </p:cNvPr>
          <p:cNvGraphicFramePr>
            <a:graphicFrameLocks noGrp="1"/>
          </p:cNvGraphicFramePr>
          <p:nvPr/>
        </p:nvGraphicFramePr>
        <p:xfrm>
          <a:off x="9061832" y="4976499"/>
          <a:ext cx="2560320" cy="17739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60320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8875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0973685"/>
                  </a:ext>
                </a:extLst>
              </a:tr>
              <a:tr h="886379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9575760"/>
                  </a:ext>
                </a:extLst>
              </a:tr>
            </a:tbl>
          </a:graphicData>
        </a:graphic>
      </p:graphicFrame>
      <p:sp>
        <p:nvSpPr>
          <p:cNvPr id="60" name="Right Brace 59">
            <a:extLst>
              <a:ext uri="{FF2B5EF4-FFF2-40B4-BE49-F238E27FC236}">
                <a16:creationId xmlns:a16="http://schemas.microsoft.com/office/drawing/2014/main" id="{2AE9C5CE-7EF8-5C42-80BA-70BC42C65E32}"/>
              </a:ext>
            </a:extLst>
          </p:cNvPr>
          <p:cNvSpPr/>
          <p:nvPr/>
        </p:nvSpPr>
        <p:spPr>
          <a:xfrm>
            <a:off x="11651258" y="6745862"/>
            <a:ext cx="194932" cy="923314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9A2C827-DCE5-6D4A-ACE9-1894FC603476}"/>
              </a:ext>
            </a:extLst>
          </p:cNvPr>
          <p:cNvSpPr txBox="1"/>
          <p:nvPr/>
        </p:nvSpPr>
        <p:spPr>
          <a:xfrm>
            <a:off x="11860131" y="6092004"/>
            <a:ext cx="10583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main()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8664B77-D557-1D42-BE97-1DE9FFC68ADC}"/>
              </a:ext>
            </a:extLst>
          </p:cNvPr>
          <p:cNvSpPr txBox="1"/>
          <p:nvPr/>
        </p:nvSpPr>
        <p:spPr>
          <a:xfrm>
            <a:off x="11841913" y="7018381"/>
            <a:ext cx="10230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funA</a:t>
            </a:r>
            <a:r>
              <a:rPr lang="en-US" sz="2400" dirty="0"/>
              <a:t>()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819E9F3-98D1-184A-843E-EBA3338938BD}"/>
              </a:ext>
            </a:extLst>
          </p:cNvPr>
          <p:cNvSpPr txBox="1"/>
          <p:nvPr/>
        </p:nvSpPr>
        <p:spPr>
          <a:xfrm>
            <a:off x="9200301" y="4409572"/>
            <a:ext cx="22573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Function return</a:t>
            </a:r>
          </a:p>
        </p:txBody>
      </p:sp>
      <p:sp>
        <p:nvSpPr>
          <p:cNvPr id="64" name="Right Brace 63">
            <a:extLst>
              <a:ext uri="{FF2B5EF4-FFF2-40B4-BE49-F238E27FC236}">
                <a16:creationId xmlns:a16="http://schemas.microsoft.com/office/drawing/2014/main" id="{8AFDE854-95CB-0A49-B613-DFF618E3DBAD}"/>
              </a:ext>
            </a:extLst>
          </p:cNvPr>
          <p:cNvSpPr/>
          <p:nvPr/>
        </p:nvSpPr>
        <p:spPr>
          <a:xfrm>
            <a:off x="11635448" y="5879462"/>
            <a:ext cx="228329" cy="785915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0" name="Table 79">
            <a:extLst>
              <a:ext uri="{FF2B5EF4-FFF2-40B4-BE49-F238E27FC236}">
                <a16:creationId xmlns:a16="http://schemas.microsoft.com/office/drawing/2014/main" id="{E8DD898E-F0E2-7941-88E6-9F72A37CEEB4}"/>
              </a:ext>
            </a:extLst>
          </p:cNvPr>
          <p:cNvGraphicFramePr>
            <a:graphicFrameLocks noGrp="1"/>
          </p:cNvGraphicFramePr>
          <p:nvPr/>
        </p:nvGraphicFramePr>
        <p:xfrm>
          <a:off x="9061832" y="6761561"/>
          <a:ext cx="2559629" cy="4663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59629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466344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Parameters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9987899"/>
                  </a:ext>
                </a:extLst>
              </a:tr>
            </a:tbl>
          </a:graphicData>
        </a:graphic>
      </p:graphicFrame>
      <p:graphicFrame>
        <p:nvGraphicFramePr>
          <p:cNvPr id="81" name="Table 80">
            <a:extLst>
              <a:ext uri="{FF2B5EF4-FFF2-40B4-BE49-F238E27FC236}">
                <a16:creationId xmlns:a16="http://schemas.microsoft.com/office/drawing/2014/main" id="{13094B53-D036-8740-AE33-C15981234D91}"/>
              </a:ext>
            </a:extLst>
          </p:cNvPr>
          <p:cNvGraphicFramePr>
            <a:graphicFrameLocks noGrp="1"/>
          </p:cNvGraphicFramePr>
          <p:nvPr/>
        </p:nvGraphicFramePr>
        <p:xfrm>
          <a:off x="9064209" y="7227905"/>
          <a:ext cx="2559629" cy="502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59629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50292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Ret address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9987899"/>
                  </a:ext>
                </a:extLst>
              </a:tr>
            </a:tbl>
          </a:graphicData>
        </a:graphic>
      </p:graphicFrame>
      <p:graphicFrame>
        <p:nvGraphicFramePr>
          <p:cNvPr id="82" name="Table 81">
            <a:extLst>
              <a:ext uri="{FF2B5EF4-FFF2-40B4-BE49-F238E27FC236}">
                <a16:creationId xmlns:a16="http://schemas.microsoft.com/office/drawing/2014/main" id="{E8025620-FF66-9840-91C0-4F558E409ACC}"/>
              </a:ext>
            </a:extLst>
          </p:cNvPr>
          <p:cNvGraphicFramePr>
            <a:graphicFrameLocks noGrp="1"/>
          </p:cNvGraphicFramePr>
          <p:nvPr/>
        </p:nvGraphicFramePr>
        <p:xfrm>
          <a:off x="9064209" y="7227905"/>
          <a:ext cx="2559629" cy="502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59629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50292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Ret address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9987899"/>
                  </a:ext>
                </a:extLst>
              </a:tr>
            </a:tbl>
          </a:graphicData>
        </a:graphic>
      </p:graphicFrame>
      <p:graphicFrame>
        <p:nvGraphicFramePr>
          <p:cNvPr id="83" name="Table 82">
            <a:extLst>
              <a:ext uri="{FF2B5EF4-FFF2-40B4-BE49-F238E27FC236}">
                <a16:creationId xmlns:a16="http://schemas.microsoft.com/office/drawing/2014/main" id="{4414D433-BF5C-C744-B415-8BA7D604686F}"/>
              </a:ext>
            </a:extLst>
          </p:cNvPr>
          <p:cNvGraphicFramePr>
            <a:graphicFrameLocks noGrp="1"/>
          </p:cNvGraphicFramePr>
          <p:nvPr/>
        </p:nvGraphicFramePr>
        <p:xfrm>
          <a:off x="9061830" y="8272605"/>
          <a:ext cx="2559629" cy="502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59629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50292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Ret instruction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9987899"/>
                  </a:ext>
                </a:extLst>
              </a:tr>
            </a:tbl>
          </a:graphicData>
        </a:graphic>
      </p:graphicFrame>
      <p:sp>
        <p:nvSpPr>
          <p:cNvPr id="84" name="Arc 83">
            <a:extLst>
              <a:ext uri="{FF2B5EF4-FFF2-40B4-BE49-F238E27FC236}">
                <a16:creationId xmlns:a16="http://schemas.microsoft.com/office/drawing/2014/main" id="{084564E7-7271-F348-947D-A14CC4A3980E}"/>
              </a:ext>
            </a:extLst>
          </p:cNvPr>
          <p:cNvSpPr/>
          <p:nvPr/>
        </p:nvSpPr>
        <p:spPr>
          <a:xfrm flipV="1">
            <a:off x="8777829" y="7445502"/>
            <a:ext cx="466354" cy="1051113"/>
          </a:xfrm>
          <a:prstGeom prst="arc">
            <a:avLst>
              <a:gd name="adj1" fmla="val 5522958"/>
              <a:gd name="adj2" fmla="val 16087602"/>
            </a:avLst>
          </a:prstGeom>
          <a:ln w="25400">
            <a:solidFill>
              <a:schemeClr val="tx1"/>
            </a:solidFill>
            <a:prstDash val="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E6019BA-EB97-A842-80D8-3D31DB91993E}"/>
              </a:ext>
            </a:extLst>
          </p:cNvPr>
          <p:cNvSpPr txBox="1"/>
          <p:nvPr/>
        </p:nvSpPr>
        <p:spPr>
          <a:xfrm>
            <a:off x="7800687" y="7759652"/>
            <a:ext cx="920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Read</a:t>
            </a:r>
          </a:p>
        </p:txBody>
      </p:sp>
      <p:sp>
        <p:nvSpPr>
          <p:cNvPr id="86" name="6-Point Star 85">
            <a:extLst>
              <a:ext uri="{FF2B5EF4-FFF2-40B4-BE49-F238E27FC236}">
                <a16:creationId xmlns:a16="http://schemas.microsoft.com/office/drawing/2014/main" id="{CC6C2176-D0EF-F846-AC55-E59FADB49BD8}"/>
              </a:ext>
            </a:extLst>
          </p:cNvPr>
          <p:cNvSpPr/>
          <p:nvPr/>
        </p:nvSpPr>
        <p:spPr>
          <a:xfrm>
            <a:off x="8011139" y="7086187"/>
            <a:ext cx="288718" cy="201934"/>
          </a:xfrm>
          <a:prstGeom prst="star6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ADA2B580-1153-5C4C-BA97-61D9B23F818D}"/>
              </a:ext>
            </a:extLst>
          </p:cNvPr>
          <p:cNvSpPr txBox="1"/>
          <p:nvPr/>
        </p:nvSpPr>
        <p:spPr>
          <a:xfrm>
            <a:off x="7010764" y="7279427"/>
            <a:ext cx="1890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Watchpoint trap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E04C28C7-E4F8-FB46-A1A9-4CC0FAC69F3A}"/>
              </a:ext>
            </a:extLst>
          </p:cNvPr>
          <p:cNvSpPr txBox="1"/>
          <p:nvPr/>
        </p:nvSpPr>
        <p:spPr>
          <a:xfrm>
            <a:off x="1848825" y="7409784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Watchpoint</a:t>
            </a:r>
          </a:p>
        </p:txBody>
      </p:sp>
      <p:sp>
        <p:nvSpPr>
          <p:cNvPr id="32" name="for(i=0; i&lt;N; ++i){     b[i] = exp(a[i]);…">
            <a:extLst>
              <a:ext uri="{FF2B5EF4-FFF2-40B4-BE49-F238E27FC236}">
                <a16:creationId xmlns:a16="http://schemas.microsoft.com/office/drawing/2014/main" id="{3F4C316E-5855-F34A-922A-7DA0A462DC50}"/>
              </a:ext>
            </a:extLst>
          </p:cNvPr>
          <p:cNvSpPr/>
          <p:nvPr/>
        </p:nvSpPr>
        <p:spPr>
          <a:xfrm>
            <a:off x="253476" y="4040155"/>
            <a:ext cx="1759082" cy="1161570"/>
          </a:xfrm>
          <a:prstGeom prst="rect">
            <a:avLst/>
          </a:prstGeom>
          <a:solidFill>
            <a:srgbClr val="FFFFFF"/>
          </a:solidFill>
          <a:ln w="254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2248" tIns="72248" rIns="72248" bIns="72248">
            <a:spAutoFit/>
          </a:bodyPr>
          <a:lstStyle/>
          <a:p>
            <a:pPr algn="l" defTabSz="830862">
              <a:defRPr sz="2800"/>
            </a:pPr>
            <a:r>
              <a:rPr lang="en-US" sz="2200" dirty="0">
                <a:latin typeface="Courier" pitchFamily="2" charset="0"/>
              </a:rPr>
              <a:t>main() {</a:t>
            </a:r>
          </a:p>
          <a:p>
            <a:pPr algn="l" defTabSz="830862">
              <a:defRPr sz="2800"/>
            </a:pPr>
            <a:r>
              <a:rPr lang="en-US" sz="2200" dirty="0">
                <a:latin typeface="Courier" pitchFamily="2" charset="0"/>
              </a:rPr>
              <a:t>  </a:t>
            </a:r>
            <a:r>
              <a:rPr lang="en-US" sz="2200" dirty="0" err="1">
                <a:latin typeface="Courier" pitchFamily="2" charset="0"/>
              </a:rPr>
              <a:t>funA</a:t>
            </a:r>
            <a:r>
              <a:rPr lang="en-US" sz="2200" dirty="0">
                <a:latin typeface="Courier" pitchFamily="2" charset="0"/>
              </a:rPr>
              <a:t>();</a:t>
            </a:r>
          </a:p>
          <a:p>
            <a:pPr algn="l" defTabSz="830862">
              <a:defRPr sz="2800"/>
            </a:pPr>
            <a:r>
              <a:rPr lang="en-US" sz="2200" dirty="0">
                <a:latin typeface="Courier" pitchFamily="2" charset="0"/>
              </a:rPr>
              <a:t>}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274FC3F-0032-1741-B66E-1C322E8C0144}"/>
              </a:ext>
            </a:extLst>
          </p:cNvPr>
          <p:cNvCxnSpPr>
            <a:cxnSpLocks/>
          </p:cNvCxnSpPr>
          <p:nvPr/>
        </p:nvCxnSpPr>
        <p:spPr>
          <a:xfrm>
            <a:off x="2673911" y="4874692"/>
            <a:ext cx="1" cy="215687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2F24F73B-C049-9F42-BF02-82EFB983E0CE}"/>
              </a:ext>
            </a:extLst>
          </p:cNvPr>
          <p:cNvSpPr txBox="1"/>
          <p:nvPr/>
        </p:nvSpPr>
        <p:spPr>
          <a:xfrm rot="16200000">
            <a:off x="1379934" y="5694221"/>
            <a:ext cx="2044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Stack growth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01E3078-D713-3C44-8748-FE06AC3B903E}"/>
              </a:ext>
            </a:extLst>
          </p:cNvPr>
          <p:cNvCxnSpPr>
            <a:cxnSpLocks/>
          </p:cNvCxnSpPr>
          <p:nvPr/>
        </p:nvCxnSpPr>
        <p:spPr>
          <a:xfrm>
            <a:off x="8571727" y="4990764"/>
            <a:ext cx="1" cy="215687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C30FBD1-3CD8-024F-9B9E-E09392AC98A9}"/>
              </a:ext>
            </a:extLst>
          </p:cNvPr>
          <p:cNvSpPr txBox="1"/>
          <p:nvPr/>
        </p:nvSpPr>
        <p:spPr>
          <a:xfrm rot="16200000">
            <a:off x="7277750" y="5810293"/>
            <a:ext cx="20442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Stack growth</a:t>
            </a:r>
          </a:p>
        </p:txBody>
      </p:sp>
    </p:spTree>
    <p:extLst>
      <p:ext uri="{BB962C8B-B14F-4D97-AF65-F5344CB8AC3E}">
        <p14:creationId xmlns:p14="http://schemas.microsoft.com/office/powerpoint/2010/main" val="352748118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  <p:bldP spid="35" grpId="0" animBg="1"/>
      <p:bldP spid="39" grpId="0"/>
      <p:bldP spid="48" grpId="0"/>
      <p:bldP spid="51" grpId="0"/>
      <p:bldP spid="52" grpId="0"/>
      <p:bldP spid="55" grpId="0" animBg="1"/>
      <p:bldP spid="60" grpId="0" animBg="1"/>
      <p:bldP spid="61" grpId="0"/>
      <p:bldP spid="62" grpId="0"/>
      <p:bldP spid="63" grpId="0"/>
      <p:bldP spid="64" grpId="0" animBg="1"/>
      <p:bldP spid="84" grpId="0" animBg="1"/>
      <p:bldP spid="85" grpId="0"/>
      <p:bldP spid="86" grpId="0" animBg="1"/>
      <p:bldP spid="87" grpId="0"/>
      <p:bldP spid="88" grpId="0"/>
      <p:bldP spid="36" grpId="0"/>
      <p:bldP spid="3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C8D98-AA44-F64F-803C-29E5528B2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75557"/>
            <a:ext cx="11099800" cy="1452894"/>
          </a:xfrm>
        </p:spPr>
        <p:txBody>
          <a:bodyPr>
            <a:normAutofit/>
          </a:bodyPr>
          <a:lstStyle/>
          <a:p>
            <a:r>
              <a:rPr lang="en-US" sz="6000" dirty="0"/>
              <a:t>Challenge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9D770A-8AFE-E641-8EE0-9D60CBD3B6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201" y="1941286"/>
            <a:ext cx="13048342" cy="6286500"/>
          </a:xfrm>
        </p:spPr>
        <p:txBody>
          <a:bodyPr>
            <a:normAutofit/>
          </a:bodyPr>
          <a:lstStyle/>
          <a:p>
            <a:r>
              <a:rPr lang="en-US" dirty="0"/>
              <a:t>x86 CPU offers 4 debug registers</a:t>
            </a:r>
          </a:p>
          <a:p>
            <a:pPr lvl="1"/>
            <a:r>
              <a:rPr lang="en-US" dirty="0"/>
              <a:t>Limitation: monitor at most 4 functions simultaneously</a:t>
            </a:r>
          </a:p>
          <a:p>
            <a:pPr marL="444500" lvl="1" indent="0">
              <a:buNone/>
            </a:pPr>
            <a:endParaRPr lang="en-US" dirty="0"/>
          </a:p>
          <a:p>
            <a:pPr marL="444500" lvl="1" indent="0">
              <a:buNone/>
            </a:pPr>
            <a:endParaRPr lang="en-US" dirty="0"/>
          </a:p>
          <a:p>
            <a:pPr marL="444500" lvl="1" indent="0">
              <a:buNone/>
            </a:pPr>
            <a:endParaRPr lang="en-US" dirty="0"/>
          </a:p>
          <a:p>
            <a:pPr marL="444500" lvl="1" indent="0">
              <a:buNone/>
            </a:pPr>
            <a:endParaRPr lang="en-US" dirty="0"/>
          </a:p>
          <a:p>
            <a:pPr marL="4445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4FBF0-B18E-7F48-BBF3-F2D8BEDBEAD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21</a:t>
            </a:fld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834E9D0C-E06C-D94E-B09B-4668C75965F6}"/>
              </a:ext>
            </a:extLst>
          </p:cNvPr>
          <p:cNvSpPr txBox="1"/>
          <p:nvPr/>
        </p:nvSpPr>
        <p:spPr>
          <a:xfrm>
            <a:off x="6502400" y="4154674"/>
            <a:ext cx="25337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Watchpoint</a:t>
            </a:r>
            <a:r>
              <a:rPr lang="en-US" sz="2400" baseline="-25000" dirty="0" err="1"/>
              <a:t>main</a:t>
            </a:r>
            <a:endParaRPr lang="en-US" sz="2400" baseline="-25000" dirty="0"/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1D27D512-62FD-BB46-AD17-4CE786713662}"/>
              </a:ext>
            </a:extLst>
          </p:cNvPr>
          <p:cNvSpPr/>
          <p:nvPr/>
        </p:nvSpPr>
        <p:spPr>
          <a:xfrm>
            <a:off x="3534538" y="4194621"/>
            <a:ext cx="1772960" cy="4572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main()</a:t>
            </a:r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15D8E2F2-3218-0C46-A586-CA447C50BCC4}"/>
              </a:ext>
            </a:extLst>
          </p:cNvPr>
          <p:cNvCxnSpPr>
            <a:cxnSpLocks/>
          </p:cNvCxnSpPr>
          <p:nvPr/>
        </p:nvCxnSpPr>
        <p:spPr>
          <a:xfrm>
            <a:off x="4421018" y="4651394"/>
            <a:ext cx="0" cy="54864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0DA81757-36D9-C646-BD40-17CEA4822587}"/>
              </a:ext>
            </a:extLst>
          </p:cNvPr>
          <p:cNvSpPr/>
          <p:nvPr/>
        </p:nvSpPr>
        <p:spPr>
          <a:xfrm>
            <a:off x="3500109" y="5200034"/>
            <a:ext cx="1772960" cy="4572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chemeClr val="tx1"/>
                </a:solidFill>
              </a:rPr>
              <a:t>funA</a:t>
            </a:r>
            <a:r>
              <a:rPr lang="en-US" sz="2400" dirty="0">
                <a:solidFill>
                  <a:schemeClr val="tx1"/>
                </a:solidFill>
              </a:rPr>
              <a:t>()</a:t>
            </a:r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20D54283-B416-F849-AACC-AF07A6F69F17}"/>
              </a:ext>
            </a:extLst>
          </p:cNvPr>
          <p:cNvCxnSpPr>
            <a:cxnSpLocks/>
          </p:cNvCxnSpPr>
          <p:nvPr/>
        </p:nvCxnSpPr>
        <p:spPr>
          <a:xfrm>
            <a:off x="4421018" y="5657427"/>
            <a:ext cx="0" cy="54864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ounded Rectangle 100">
            <a:extLst>
              <a:ext uri="{FF2B5EF4-FFF2-40B4-BE49-F238E27FC236}">
                <a16:creationId xmlns:a16="http://schemas.microsoft.com/office/drawing/2014/main" id="{CD1E1449-62F2-A44C-B2F7-B9F945F88DF5}"/>
              </a:ext>
            </a:extLst>
          </p:cNvPr>
          <p:cNvSpPr/>
          <p:nvPr/>
        </p:nvSpPr>
        <p:spPr>
          <a:xfrm>
            <a:off x="3534538" y="6205447"/>
            <a:ext cx="1772960" cy="4572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chemeClr val="tx1"/>
                </a:solidFill>
              </a:rPr>
              <a:t>funB</a:t>
            </a:r>
            <a:r>
              <a:rPr lang="en-US" sz="2400" dirty="0">
                <a:solidFill>
                  <a:schemeClr val="tx1"/>
                </a:solidFill>
              </a:rPr>
              <a:t>()</a:t>
            </a:r>
          </a:p>
        </p:txBody>
      </p: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6046BC05-1BC7-854D-8940-BEB2E848FF29}"/>
              </a:ext>
            </a:extLst>
          </p:cNvPr>
          <p:cNvCxnSpPr>
            <a:cxnSpLocks/>
          </p:cNvCxnSpPr>
          <p:nvPr/>
        </p:nvCxnSpPr>
        <p:spPr>
          <a:xfrm>
            <a:off x="4429972" y="6679911"/>
            <a:ext cx="0" cy="54864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6BD3651D-CE21-4242-9DB1-64436098B1F8}"/>
              </a:ext>
            </a:extLst>
          </p:cNvPr>
          <p:cNvSpPr/>
          <p:nvPr/>
        </p:nvSpPr>
        <p:spPr>
          <a:xfrm>
            <a:off x="3534538" y="7225234"/>
            <a:ext cx="1772960" cy="4572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chemeClr val="tx1"/>
                </a:solidFill>
              </a:rPr>
              <a:t>funC</a:t>
            </a:r>
            <a:r>
              <a:rPr lang="en-US" sz="2400" dirty="0">
                <a:solidFill>
                  <a:schemeClr val="tx1"/>
                </a:solidFill>
              </a:rPr>
              <a:t>()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76DBB8A5-4A59-8548-963E-EA5399962EA1}"/>
              </a:ext>
            </a:extLst>
          </p:cNvPr>
          <p:cNvCxnSpPr>
            <a:cxnSpLocks/>
          </p:cNvCxnSpPr>
          <p:nvPr/>
        </p:nvCxnSpPr>
        <p:spPr>
          <a:xfrm>
            <a:off x="4421018" y="7701343"/>
            <a:ext cx="0" cy="548640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id="{E3584A31-2049-B64F-AD96-388B3978BA29}"/>
              </a:ext>
            </a:extLst>
          </p:cNvPr>
          <p:cNvSpPr/>
          <p:nvPr/>
        </p:nvSpPr>
        <p:spPr>
          <a:xfrm>
            <a:off x="3534538" y="8249363"/>
            <a:ext cx="1772960" cy="4572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chemeClr val="tx1"/>
                </a:solidFill>
              </a:rPr>
              <a:t>funD</a:t>
            </a:r>
            <a:r>
              <a:rPr lang="en-US" sz="2400" dirty="0">
                <a:solidFill>
                  <a:schemeClr val="tx1"/>
                </a:solidFill>
              </a:rPr>
              <a:t>()</a:t>
            </a:r>
          </a:p>
        </p:txBody>
      </p: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5BAAE72F-0598-DF4E-95A6-BC0A6C545DAB}"/>
              </a:ext>
            </a:extLst>
          </p:cNvPr>
          <p:cNvCxnSpPr>
            <a:cxnSpLocks/>
          </p:cNvCxnSpPr>
          <p:nvPr/>
        </p:nvCxnSpPr>
        <p:spPr>
          <a:xfrm flipH="1">
            <a:off x="5347944" y="4388881"/>
            <a:ext cx="1379251" cy="0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EB8B45B1-C3BE-ED45-A6D8-B9ADDC4D5AF0}"/>
              </a:ext>
            </a:extLst>
          </p:cNvPr>
          <p:cNvSpPr txBox="1"/>
          <p:nvPr/>
        </p:nvSpPr>
        <p:spPr>
          <a:xfrm>
            <a:off x="6502400" y="5220651"/>
            <a:ext cx="25337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Watchpoint</a:t>
            </a:r>
            <a:r>
              <a:rPr lang="en-US" sz="2400" baseline="-25000" dirty="0" err="1"/>
              <a:t>funA</a:t>
            </a:r>
            <a:endParaRPr lang="en-US" sz="2400" baseline="-25000" dirty="0"/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ACAED28C-E56D-A140-9DE6-DD33700F91C9}"/>
              </a:ext>
            </a:extLst>
          </p:cNvPr>
          <p:cNvCxnSpPr>
            <a:cxnSpLocks/>
          </p:cNvCxnSpPr>
          <p:nvPr/>
        </p:nvCxnSpPr>
        <p:spPr>
          <a:xfrm flipH="1">
            <a:off x="5341928" y="5431312"/>
            <a:ext cx="1379251" cy="0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93A02B99-7C9E-CC41-90BD-F469771465B5}"/>
              </a:ext>
            </a:extLst>
          </p:cNvPr>
          <p:cNvSpPr txBox="1"/>
          <p:nvPr/>
        </p:nvSpPr>
        <p:spPr>
          <a:xfrm>
            <a:off x="6502400" y="6218255"/>
            <a:ext cx="25337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Watchpoint</a:t>
            </a:r>
            <a:r>
              <a:rPr lang="en-US" sz="2400" baseline="-25000" dirty="0" err="1"/>
              <a:t>funB</a:t>
            </a:r>
            <a:endParaRPr lang="en-US" sz="2400" baseline="-25000" dirty="0"/>
          </a:p>
        </p:txBody>
      </p: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65A95E67-509F-DE4C-9D7F-BD52A56116FA}"/>
              </a:ext>
            </a:extLst>
          </p:cNvPr>
          <p:cNvCxnSpPr>
            <a:cxnSpLocks/>
          </p:cNvCxnSpPr>
          <p:nvPr/>
        </p:nvCxnSpPr>
        <p:spPr>
          <a:xfrm flipH="1">
            <a:off x="5341928" y="6415971"/>
            <a:ext cx="1379251" cy="0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6AD8A2AF-AAE6-1943-8292-6BE11D196EA6}"/>
              </a:ext>
            </a:extLst>
          </p:cNvPr>
          <p:cNvSpPr txBox="1"/>
          <p:nvPr/>
        </p:nvSpPr>
        <p:spPr>
          <a:xfrm>
            <a:off x="6502400" y="7215859"/>
            <a:ext cx="25337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Watchpoint</a:t>
            </a:r>
            <a:r>
              <a:rPr lang="en-US" sz="2400" baseline="-25000" dirty="0" err="1"/>
              <a:t>funC</a:t>
            </a:r>
            <a:endParaRPr lang="en-US" sz="2400" baseline="-25000" dirty="0"/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5C2BAA2D-1ABD-D44D-8BEB-24377C87AFC9}"/>
              </a:ext>
            </a:extLst>
          </p:cNvPr>
          <p:cNvCxnSpPr>
            <a:cxnSpLocks/>
          </p:cNvCxnSpPr>
          <p:nvPr/>
        </p:nvCxnSpPr>
        <p:spPr>
          <a:xfrm flipH="1">
            <a:off x="5332266" y="7447521"/>
            <a:ext cx="1379251" cy="0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41BEA1D5-EFAB-B948-A397-3373B58DFFD8}"/>
              </a:ext>
            </a:extLst>
          </p:cNvPr>
          <p:cNvSpPr txBox="1"/>
          <p:nvPr/>
        </p:nvSpPr>
        <p:spPr>
          <a:xfrm>
            <a:off x="6502399" y="8215771"/>
            <a:ext cx="25337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 No debugs!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2F569D27-4A5F-294A-9B59-3E6816B52393}"/>
              </a:ext>
            </a:extLst>
          </p:cNvPr>
          <p:cNvSpPr txBox="1"/>
          <p:nvPr/>
        </p:nvSpPr>
        <p:spPr>
          <a:xfrm>
            <a:off x="1126195" y="3377403"/>
            <a:ext cx="98227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Call chain: main()-&gt;</a:t>
            </a:r>
            <a:r>
              <a:rPr lang="en-US" sz="2400" dirty="0" err="1"/>
              <a:t>funA</a:t>
            </a:r>
            <a:r>
              <a:rPr lang="en-US" sz="2400" dirty="0"/>
              <a:t>()-&gt;</a:t>
            </a:r>
            <a:r>
              <a:rPr lang="en-US" sz="2400" dirty="0" err="1"/>
              <a:t>funB</a:t>
            </a:r>
            <a:r>
              <a:rPr lang="en-US" sz="2400" dirty="0"/>
              <a:t>()-&gt;</a:t>
            </a:r>
            <a:r>
              <a:rPr lang="en-US" sz="2400" dirty="0" err="1"/>
              <a:t>funC</a:t>
            </a:r>
            <a:r>
              <a:rPr lang="en-US" sz="2400" dirty="0"/>
              <a:t>()-&gt;</a:t>
            </a:r>
            <a:r>
              <a:rPr lang="en-US" sz="2400" dirty="0" err="1"/>
              <a:t>funD</a:t>
            </a:r>
            <a:r>
              <a:rPr lang="en-US" sz="24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27227707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/>
      <p:bldP spid="87" grpId="0" animBg="1"/>
      <p:bldP spid="99" grpId="0" animBg="1"/>
      <p:bldP spid="101" grpId="0" animBg="1"/>
      <p:bldP spid="103" grpId="0" animBg="1"/>
      <p:bldP spid="105" grpId="0" animBg="1"/>
      <p:bldP spid="116" grpId="0"/>
      <p:bldP spid="118" grpId="0"/>
      <p:bldP spid="120" grpId="0"/>
      <p:bldP spid="122" grpId="0"/>
      <p:bldP spid="14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C8D98-AA44-F64F-803C-29E5528B2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75557"/>
            <a:ext cx="11099800" cy="1452894"/>
          </a:xfrm>
        </p:spPr>
        <p:txBody>
          <a:bodyPr>
            <a:normAutofit/>
          </a:bodyPr>
          <a:lstStyle/>
          <a:p>
            <a:r>
              <a:rPr lang="en-US" sz="6000" dirty="0"/>
              <a:t>Challenge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9D770A-8AFE-E641-8EE0-9D60CBD3B6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201" y="1941286"/>
            <a:ext cx="13048342" cy="6286500"/>
          </a:xfrm>
        </p:spPr>
        <p:txBody>
          <a:bodyPr>
            <a:normAutofit/>
          </a:bodyPr>
          <a:lstStyle/>
          <a:p>
            <a:r>
              <a:rPr lang="en-US" dirty="0"/>
              <a:t>x86 CPU offers 4 debug registers</a:t>
            </a:r>
          </a:p>
          <a:p>
            <a:pPr lvl="1"/>
            <a:r>
              <a:rPr lang="en-US" dirty="0"/>
              <a:t>Solution: maintain a shadow stack to save active watchpoints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Require only 1 debug register</a:t>
            </a:r>
          </a:p>
          <a:p>
            <a:pPr marL="4445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4FBF0-B18E-7F48-BBF3-F2D8BEDBEAD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22</a:t>
            </a:fld>
            <a:endParaRPr lang="en-US"/>
          </a:p>
        </p:txBody>
      </p:sp>
      <p:sp>
        <p:nvSpPr>
          <p:cNvPr id="23" name="for(i=0; i&lt;N; ++i){     b[i] = exp(a[i]);…">
            <a:extLst>
              <a:ext uri="{FF2B5EF4-FFF2-40B4-BE49-F238E27FC236}">
                <a16:creationId xmlns:a16="http://schemas.microsoft.com/office/drawing/2014/main" id="{0E6BFB4B-4584-C54C-A856-4111169C50B5}"/>
              </a:ext>
            </a:extLst>
          </p:cNvPr>
          <p:cNvSpPr/>
          <p:nvPr/>
        </p:nvSpPr>
        <p:spPr>
          <a:xfrm>
            <a:off x="666169" y="4435399"/>
            <a:ext cx="1759082" cy="1161570"/>
          </a:xfrm>
          <a:prstGeom prst="rect">
            <a:avLst/>
          </a:prstGeom>
          <a:solidFill>
            <a:srgbClr val="FFFFFF"/>
          </a:solidFill>
          <a:ln w="254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2248" tIns="72248" rIns="72248" bIns="72248">
            <a:spAutoFit/>
          </a:bodyPr>
          <a:lstStyle/>
          <a:p>
            <a:pPr algn="l" defTabSz="830862">
              <a:defRPr sz="2800"/>
            </a:pPr>
            <a:r>
              <a:rPr lang="en-US" sz="2200" dirty="0">
                <a:latin typeface="Courier" pitchFamily="2" charset="0"/>
              </a:rPr>
              <a:t>main() {</a:t>
            </a:r>
          </a:p>
          <a:p>
            <a:pPr algn="l" defTabSz="830862">
              <a:defRPr sz="2800"/>
            </a:pPr>
            <a:r>
              <a:rPr lang="en-US" sz="2200" dirty="0">
                <a:latin typeface="Courier" pitchFamily="2" charset="0"/>
              </a:rPr>
              <a:t>  </a:t>
            </a:r>
            <a:r>
              <a:rPr lang="en-US" sz="2200" dirty="0" err="1">
                <a:latin typeface="Courier" pitchFamily="2" charset="0"/>
              </a:rPr>
              <a:t>funA</a:t>
            </a:r>
            <a:r>
              <a:rPr lang="en-US" sz="2200" dirty="0">
                <a:latin typeface="Courier" pitchFamily="2" charset="0"/>
              </a:rPr>
              <a:t>();</a:t>
            </a:r>
          </a:p>
          <a:p>
            <a:pPr algn="l" defTabSz="830862">
              <a:defRPr sz="2800"/>
            </a:pPr>
            <a:r>
              <a:rPr lang="en-US" sz="2200" dirty="0">
                <a:latin typeface="Courier" pitchFamily="2" charset="0"/>
              </a:rPr>
              <a:t>}</a:t>
            </a:r>
          </a:p>
        </p:txBody>
      </p:sp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15EDC7B2-6606-0A4A-9A41-3CE066A7D364}"/>
              </a:ext>
            </a:extLst>
          </p:cNvPr>
          <p:cNvGraphicFramePr>
            <a:graphicFrameLocks noGrp="1"/>
          </p:cNvGraphicFramePr>
          <p:nvPr/>
        </p:nvGraphicFramePr>
        <p:xfrm>
          <a:off x="9317333" y="4781500"/>
          <a:ext cx="2560320" cy="59823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60320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5982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0973685"/>
                  </a:ext>
                </a:extLst>
              </a:tr>
            </a:tbl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121B1183-8BB5-644C-ABD9-88D30665B94D}"/>
              </a:ext>
            </a:extLst>
          </p:cNvPr>
          <p:cNvSpPr txBox="1"/>
          <p:nvPr/>
        </p:nvSpPr>
        <p:spPr>
          <a:xfrm>
            <a:off x="9330619" y="3973734"/>
            <a:ext cx="25337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Shadow stack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710010F-8D5E-224C-AE38-1B13C5507A7D}"/>
              </a:ext>
            </a:extLst>
          </p:cNvPr>
          <p:cNvSpPr txBox="1"/>
          <p:nvPr/>
        </p:nvSpPr>
        <p:spPr>
          <a:xfrm>
            <a:off x="5971517" y="6340577"/>
            <a:ext cx="2533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Watchpoint</a:t>
            </a:r>
            <a:r>
              <a:rPr lang="en-US" sz="2400" baseline="-25000" dirty="0" err="1"/>
              <a:t>main</a:t>
            </a:r>
            <a:endParaRPr lang="en-US" sz="2400" baseline="-25000" dirty="0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08250045-CDBF-5642-B41D-A58A6E947EC9}"/>
              </a:ext>
            </a:extLst>
          </p:cNvPr>
          <p:cNvSpPr/>
          <p:nvPr/>
        </p:nvSpPr>
        <p:spPr>
          <a:xfrm>
            <a:off x="3208516" y="6368309"/>
            <a:ext cx="1772960" cy="457200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main()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51C5294F-5D27-6B46-A4F2-BE5984D3D359}"/>
              </a:ext>
            </a:extLst>
          </p:cNvPr>
          <p:cNvCxnSpPr>
            <a:cxnSpLocks/>
            <a:stCxn id="31" idx="1"/>
          </p:cNvCxnSpPr>
          <p:nvPr/>
        </p:nvCxnSpPr>
        <p:spPr>
          <a:xfrm flipH="1">
            <a:off x="4996776" y="6571410"/>
            <a:ext cx="974742" cy="830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74237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0" grpId="0"/>
      <p:bldP spid="31" grpId="0"/>
      <p:bldP spid="3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C8D98-AA44-F64F-803C-29E5528B2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75557"/>
            <a:ext cx="11099800" cy="1452894"/>
          </a:xfrm>
        </p:spPr>
        <p:txBody>
          <a:bodyPr>
            <a:normAutofit/>
          </a:bodyPr>
          <a:lstStyle/>
          <a:p>
            <a:r>
              <a:rPr lang="en-US" sz="6000" dirty="0"/>
              <a:t>Challenge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9D770A-8AFE-E641-8EE0-9D60CBD3B6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201" y="1941286"/>
            <a:ext cx="13048342" cy="6286500"/>
          </a:xfrm>
        </p:spPr>
        <p:txBody>
          <a:bodyPr>
            <a:normAutofit/>
          </a:bodyPr>
          <a:lstStyle/>
          <a:p>
            <a:r>
              <a:rPr lang="en-US" dirty="0"/>
              <a:t>x86 CPU offers 4 debug registers</a:t>
            </a:r>
          </a:p>
          <a:p>
            <a:pPr lvl="1"/>
            <a:r>
              <a:rPr lang="en-US" dirty="0"/>
              <a:t>Solution: maintain a shadow stack to save active watchpoints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Require only 1 debug register</a:t>
            </a:r>
          </a:p>
          <a:p>
            <a:pPr marL="4445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4FBF0-B18E-7F48-BBF3-F2D8BEDBEAD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23</a:t>
            </a:fld>
            <a:endParaRPr lang="en-US"/>
          </a:p>
        </p:txBody>
      </p:sp>
      <p:sp>
        <p:nvSpPr>
          <p:cNvPr id="9" name="for(i=0; i&lt;N; ++i){     b[i] = exp(a[i]);…">
            <a:extLst>
              <a:ext uri="{FF2B5EF4-FFF2-40B4-BE49-F238E27FC236}">
                <a16:creationId xmlns:a16="http://schemas.microsoft.com/office/drawing/2014/main" id="{071F6E0E-133B-964F-8276-62CFAB7FC0F8}"/>
              </a:ext>
            </a:extLst>
          </p:cNvPr>
          <p:cNvSpPr/>
          <p:nvPr/>
        </p:nvSpPr>
        <p:spPr>
          <a:xfrm>
            <a:off x="666169" y="4435399"/>
            <a:ext cx="1759082" cy="1161570"/>
          </a:xfrm>
          <a:prstGeom prst="rect">
            <a:avLst/>
          </a:prstGeom>
          <a:solidFill>
            <a:srgbClr val="FFFFFF"/>
          </a:solidFill>
          <a:ln w="254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2248" tIns="72248" rIns="72248" bIns="72248">
            <a:spAutoFit/>
          </a:bodyPr>
          <a:lstStyle/>
          <a:p>
            <a:pPr algn="l" defTabSz="830862">
              <a:defRPr sz="2800"/>
            </a:pPr>
            <a:r>
              <a:rPr lang="en-US" sz="2200" dirty="0">
                <a:latin typeface="Courier" pitchFamily="2" charset="0"/>
              </a:rPr>
              <a:t>main() {</a:t>
            </a:r>
          </a:p>
          <a:p>
            <a:pPr algn="l" defTabSz="830862">
              <a:defRPr sz="2800"/>
            </a:pPr>
            <a:r>
              <a:rPr lang="en-US" sz="2200" dirty="0">
                <a:latin typeface="Courier" pitchFamily="2" charset="0"/>
              </a:rPr>
              <a:t>  </a:t>
            </a:r>
            <a:r>
              <a:rPr lang="en-US" sz="2200" dirty="0" err="1">
                <a:latin typeface="Courier" pitchFamily="2" charset="0"/>
              </a:rPr>
              <a:t>funA</a:t>
            </a:r>
            <a:r>
              <a:rPr lang="en-US" sz="2200" dirty="0">
                <a:latin typeface="Courier" pitchFamily="2" charset="0"/>
              </a:rPr>
              <a:t>();</a:t>
            </a:r>
          </a:p>
          <a:p>
            <a:pPr algn="l" defTabSz="830862">
              <a:defRPr sz="2800"/>
            </a:pPr>
            <a:r>
              <a:rPr lang="en-US" sz="2200" dirty="0">
                <a:latin typeface="Courier" pitchFamily="2" charset="0"/>
              </a:rPr>
              <a:t>}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3B9C6F7-0248-7D40-BB01-D64CCA8B6D23}"/>
              </a:ext>
            </a:extLst>
          </p:cNvPr>
          <p:cNvGraphicFramePr>
            <a:graphicFrameLocks noGrp="1"/>
          </p:cNvGraphicFramePr>
          <p:nvPr/>
        </p:nvGraphicFramePr>
        <p:xfrm>
          <a:off x="9317333" y="4781500"/>
          <a:ext cx="2560320" cy="59823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60320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5982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097368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741B45D3-F152-5D4A-92A8-B49FA1F047C8}"/>
              </a:ext>
            </a:extLst>
          </p:cNvPr>
          <p:cNvSpPr txBox="1"/>
          <p:nvPr/>
        </p:nvSpPr>
        <p:spPr>
          <a:xfrm>
            <a:off x="9330619" y="3973734"/>
            <a:ext cx="25337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Shadow stack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660A376-9781-F044-9249-BAEE0D8BF8E4}"/>
              </a:ext>
            </a:extLst>
          </p:cNvPr>
          <p:cNvSpPr txBox="1"/>
          <p:nvPr/>
        </p:nvSpPr>
        <p:spPr>
          <a:xfrm>
            <a:off x="5971517" y="6340577"/>
            <a:ext cx="2533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Watchpoint</a:t>
            </a:r>
            <a:r>
              <a:rPr lang="en-US" sz="2400" baseline="-25000" dirty="0" err="1"/>
              <a:t>main</a:t>
            </a:r>
            <a:endParaRPr lang="en-US" sz="2400" baseline="-25000" dirty="0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B1DE867-C3A7-B24A-A709-34B6F8EC12CE}"/>
              </a:ext>
            </a:extLst>
          </p:cNvPr>
          <p:cNvSpPr/>
          <p:nvPr/>
        </p:nvSpPr>
        <p:spPr>
          <a:xfrm>
            <a:off x="3208516" y="6368309"/>
            <a:ext cx="1772960" cy="45720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main()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530D24E-D7B5-1642-9A66-B90491B12DF7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4996776" y="6571410"/>
            <a:ext cx="974742" cy="830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D7560D12-2710-564B-A1CC-78B1734F1545}"/>
              </a:ext>
            </a:extLst>
          </p:cNvPr>
          <p:cNvSpPr/>
          <p:nvPr/>
        </p:nvSpPr>
        <p:spPr>
          <a:xfrm>
            <a:off x="3208516" y="7592985"/>
            <a:ext cx="1772960" cy="457200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chemeClr val="bg1"/>
                </a:solidFill>
              </a:rPr>
              <a:t>funA</a:t>
            </a:r>
            <a:r>
              <a:rPr lang="en-US" sz="2400" dirty="0">
                <a:solidFill>
                  <a:schemeClr val="bg1"/>
                </a:solidFill>
              </a:rPr>
              <a:t>()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F6515D8-44C6-0E4B-B796-AC957E90FF21}"/>
              </a:ext>
            </a:extLst>
          </p:cNvPr>
          <p:cNvCxnSpPr>
            <a:cxnSpLocks/>
          </p:cNvCxnSpPr>
          <p:nvPr/>
        </p:nvCxnSpPr>
        <p:spPr>
          <a:xfrm>
            <a:off x="4144345" y="6836776"/>
            <a:ext cx="0" cy="744942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96450EAC-30EB-DE49-9C44-293FE22E955D}"/>
              </a:ext>
            </a:extLst>
          </p:cNvPr>
          <p:cNvGraphicFramePr>
            <a:graphicFrameLocks noGrp="1"/>
          </p:cNvGraphicFramePr>
          <p:nvPr/>
        </p:nvGraphicFramePr>
        <p:xfrm>
          <a:off x="9317736" y="5379733"/>
          <a:ext cx="2560320" cy="59823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60320">
                  <a:extLst>
                    <a:ext uri="{9D8B030D-6E8A-4147-A177-3AD203B41FA5}">
                      <a16:colId xmlns:a16="http://schemas.microsoft.com/office/drawing/2014/main" val="1400938377"/>
                    </a:ext>
                  </a:extLst>
                </a:gridCol>
              </a:tblGrid>
              <a:tr h="598233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0973685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C73AC810-4F28-E64D-9D33-04FF0E06BD12}"/>
              </a:ext>
            </a:extLst>
          </p:cNvPr>
          <p:cNvSpPr txBox="1"/>
          <p:nvPr/>
        </p:nvSpPr>
        <p:spPr>
          <a:xfrm>
            <a:off x="5956217" y="7581481"/>
            <a:ext cx="2533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Watchpoint</a:t>
            </a:r>
            <a:r>
              <a:rPr lang="en-US" sz="2400" baseline="-25000" dirty="0" err="1"/>
              <a:t>funA</a:t>
            </a:r>
            <a:endParaRPr lang="en-US" sz="2400" baseline="-250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FC3E9EF-243E-0847-A0D5-7854498635F4}"/>
              </a:ext>
            </a:extLst>
          </p:cNvPr>
          <p:cNvCxnSpPr>
            <a:cxnSpLocks/>
            <a:stCxn id="24" idx="1"/>
          </p:cNvCxnSpPr>
          <p:nvPr/>
        </p:nvCxnSpPr>
        <p:spPr>
          <a:xfrm flipH="1">
            <a:off x="4981476" y="7812314"/>
            <a:ext cx="974742" cy="830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B981024B-50F1-8744-8201-F193F249AD92}"/>
              </a:ext>
            </a:extLst>
          </p:cNvPr>
          <p:cNvSpPr/>
          <p:nvPr/>
        </p:nvSpPr>
        <p:spPr>
          <a:xfrm>
            <a:off x="3208516" y="6368309"/>
            <a:ext cx="1772960" cy="457200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main()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E94D13D8-B18F-644A-8E80-4BA376AEFA69}"/>
              </a:ext>
            </a:extLst>
          </p:cNvPr>
          <p:cNvSpPr/>
          <p:nvPr/>
        </p:nvSpPr>
        <p:spPr>
          <a:xfrm>
            <a:off x="3208516" y="7592985"/>
            <a:ext cx="1772960" cy="45720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chemeClr val="tx1"/>
                </a:solidFill>
              </a:rPr>
              <a:t>funA</a:t>
            </a:r>
            <a:r>
              <a:rPr lang="en-US" sz="2400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C93229CA-CD29-0941-9476-FBF06456A4BF}"/>
              </a:ext>
            </a:extLst>
          </p:cNvPr>
          <p:cNvSpPr/>
          <p:nvPr/>
        </p:nvSpPr>
        <p:spPr>
          <a:xfrm rot="10800000">
            <a:off x="2738958" y="6607761"/>
            <a:ext cx="830692" cy="1202972"/>
          </a:xfrm>
          <a:prstGeom prst="arc">
            <a:avLst>
              <a:gd name="adj1" fmla="val 16200000"/>
              <a:gd name="adj2" fmla="val 5711958"/>
            </a:avLst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5EFAE4A-D876-834A-843C-16843F21E6A2}"/>
              </a:ext>
            </a:extLst>
          </p:cNvPr>
          <p:cNvSpPr txBox="1"/>
          <p:nvPr/>
        </p:nvSpPr>
        <p:spPr>
          <a:xfrm>
            <a:off x="2715479" y="6913322"/>
            <a:ext cx="12728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Return</a:t>
            </a:r>
          </a:p>
        </p:txBody>
      </p:sp>
    </p:spTree>
    <p:extLst>
      <p:ext uri="{BB962C8B-B14F-4D97-AF65-F5344CB8AC3E}">
        <p14:creationId xmlns:p14="http://schemas.microsoft.com/office/powerpoint/2010/main" val="39139860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4.63542E-6 L 0.12927 4.63542E-6 C 0.18701 4.63542E-6 0.25879 -0.02409 0.25879 -0.0433 L 0.25879 -0.08659 " pathEditMode="relative" rAng="0" ptsTypes="AAAA">
                                      <p:cBhvr>
                                        <p:cTn id="9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939" y="-432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3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5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5879 -0.08659 L 0.13049 -0.08659 C 0.0719 -0.08659 0.0022 -0.06267 0.0022 -0.04314 L 0.0022 0.00048 " pathEditMode="relative" rAng="0" ptsTypes="AAAA">
                                      <p:cBhvr>
                                        <p:cTn id="4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830" y="43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  <p:bldP spid="17" grpId="0" animBg="1"/>
      <p:bldP spid="19" grpId="0" animBg="1"/>
      <p:bldP spid="24" grpId="0"/>
      <p:bldP spid="24" grpId="1"/>
      <p:bldP spid="31" grpId="0" animBg="1"/>
      <p:bldP spid="32" grpId="0" animBg="1"/>
      <p:bldP spid="33" grpId="0" animBg="1"/>
      <p:bldP spid="3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C8D98-AA44-F64F-803C-29E5528B2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75557"/>
            <a:ext cx="11099800" cy="1452894"/>
          </a:xfrm>
        </p:spPr>
        <p:txBody>
          <a:bodyPr>
            <a:normAutofit/>
          </a:bodyPr>
          <a:lstStyle/>
          <a:p>
            <a:r>
              <a:rPr lang="en-US" sz="6000" dirty="0"/>
              <a:t>Other Challenges in the Paper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9D770A-8AFE-E641-8EE0-9D60CBD3B6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3201" y="1941286"/>
            <a:ext cx="13048342" cy="6286500"/>
          </a:xfrm>
        </p:spPr>
        <p:txBody>
          <a:bodyPr>
            <a:normAutofit/>
          </a:bodyPr>
          <a:lstStyle/>
          <a:p>
            <a:r>
              <a:rPr lang="en-US" dirty="0"/>
              <a:t>Concurrently monitor multiple functions and recursions</a:t>
            </a:r>
          </a:p>
          <a:p>
            <a:r>
              <a:rPr lang="en-US" dirty="0" err="1"/>
              <a:t>setjmp</a:t>
            </a:r>
            <a:r>
              <a:rPr lang="en-US" dirty="0"/>
              <a:t>()/</a:t>
            </a:r>
            <a:r>
              <a:rPr lang="en-US" dirty="0" err="1"/>
              <a:t>longjmp</a:t>
            </a:r>
            <a:r>
              <a:rPr lang="en-US" dirty="0"/>
              <a:t>()</a:t>
            </a:r>
          </a:p>
          <a:p>
            <a:r>
              <a:rPr lang="en-US" dirty="0"/>
              <a:t>Online variance calculation</a:t>
            </a:r>
          </a:p>
          <a:p>
            <a:r>
              <a:rPr lang="en-US" dirty="0"/>
              <a:t>Highlight variance of statistically significant functions</a:t>
            </a:r>
          </a:p>
          <a:p>
            <a:r>
              <a:rPr lang="en-US" dirty="0"/>
              <a:t>Calling context collection</a:t>
            </a:r>
          </a:p>
          <a:p>
            <a:r>
              <a:rPr lang="en-US" dirty="0"/>
              <a:t>Parallelism (multithreading/multiprocessing)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4FBF0-B18E-7F48-BBF3-F2D8BEDBEAD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02949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D4859813-DD8B-B342-A203-CDD26B5E71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809" y="3427397"/>
            <a:ext cx="8928100" cy="4038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89579E9-1262-8945-AF66-E6D6D06EC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204398"/>
            <a:ext cx="11099800" cy="1452894"/>
          </a:xfrm>
        </p:spPr>
        <p:txBody>
          <a:bodyPr/>
          <a:lstStyle/>
          <a:p>
            <a:r>
              <a:rPr lang="en-US" sz="6000" dirty="0"/>
              <a:t>Experiments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10DD14-AAE4-C447-AA87-D6172C72E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499" y="2057400"/>
            <a:ext cx="11647199" cy="6286500"/>
          </a:xfrm>
        </p:spPr>
        <p:txBody>
          <a:bodyPr/>
          <a:lstStyle/>
          <a:p>
            <a:r>
              <a:rPr lang="en-US" dirty="0"/>
              <a:t>Time overhead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C8A2B-1093-2E46-8216-4841E68F69F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25</a:t>
            </a:fld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82FE6B5-8AA9-0A48-AA94-38B5F540B071}"/>
              </a:ext>
            </a:extLst>
          </p:cNvPr>
          <p:cNvCxnSpPr>
            <a:cxnSpLocks/>
          </p:cNvCxnSpPr>
          <p:nvPr/>
        </p:nvCxnSpPr>
        <p:spPr>
          <a:xfrm>
            <a:off x="2169459" y="3961683"/>
            <a:ext cx="7918450" cy="0"/>
          </a:xfrm>
          <a:prstGeom prst="line">
            <a:avLst/>
          </a:prstGeom>
          <a:noFill/>
          <a:ln w="28575" cap="flat">
            <a:solidFill>
              <a:srgbClr val="FF0000"/>
            </a:solidFill>
            <a:prstDash val="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BA70627E-6F02-9646-BBE6-852DA40283FF}"/>
              </a:ext>
            </a:extLst>
          </p:cNvPr>
          <p:cNvSpPr txBox="1"/>
          <p:nvPr/>
        </p:nvSpPr>
        <p:spPr>
          <a:xfrm>
            <a:off x="9961253" y="3706269"/>
            <a:ext cx="943279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1.06x</a:t>
            </a:r>
          </a:p>
        </p:txBody>
      </p:sp>
    </p:spTree>
    <p:extLst>
      <p:ext uri="{BB962C8B-B14F-4D97-AF65-F5344CB8AC3E}">
        <p14:creationId xmlns:p14="http://schemas.microsoft.com/office/powerpoint/2010/main" val="139580106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579E9-1262-8945-AF66-E6D6D06EC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204398"/>
            <a:ext cx="11099800" cy="1452894"/>
          </a:xfrm>
        </p:spPr>
        <p:txBody>
          <a:bodyPr>
            <a:normAutofit/>
          </a:bodyPr>
          <a:lstStyle/>
          <a:p>
            <a:r>
              <a:rPr lang="en-US" sz="6000" dirty="0"/>
              <a:t>Experiments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10DD14-AAE4-C447-AA87-D6172C72E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499" y="2057400"/>
            <a:ext cx="11647199" cy="6286500"/>
          </a:xfrm>
        </p:spPr>
        <p:txBody>
          <a:bodyPr/>
          <a:lstStyle/>
          <a:p>
            <a:r>
              <a:rPr lang="en-US" dirty="0"/>
              <a:t>Per-sample overhead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C8A2B-1093-2E46-8216-4841E68F69F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26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4EE53F0-06E5-CA41-9C96-575DF15675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885" y="3132791"/>
            <a:ext cx="9156700" cy="454660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6F15EF0-4885-3E48-9DB5-7597EF317EE5}"/>
              </a:ext>
            </a:extLst>
          </p:cNvPr>
          <p:cNvCxnSpPr>
            <a:cxnSpLocks/>
          </p:cNvCxnSpPr>
          <p:nvPr/>
        </p:nvCxnSpPr>
        <p:spPr>
          <a:xfrm>
            <a:off x="2543175" y="5378107"/>
            <a:ext cx="8071410" cy="27984"/>
          </a:xfrm>
          <a:prstGeom prst="line">
            <a:avLst/>
          </a:prstGeom>
          <a:noFill/>
          <a:ln w="28575" cap="flat">
            <a:solidFill>
              <a:srgbClr val="FF0000"/>
            </a:solidFill>
            <a:prstDash val="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206C828-ECE8-3841-BC7A-63F070C74AEC}"/>
              </a:ext>
            </a:extLst>
          </p:cNvPr>
          <p:cNvSpPr txBox="1"/>
          <p:nvPr/>
        </p:nvSpPr>
        <p:spPr>
          <a:xfrm>
            <a:off x="10603636" y="5156137"/>
            <a:ext cx="943279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sym typeface="Helvetica Light"/>
              </a:rPr>
              <a:t>50 </a:t>
            </a:r>
            <a:r>
              <a:rPr lang="en-US" sz="2400" dirty="0">
                <a:solidFill>
                  <a:srgbClr val="FF0000"/>
                </a:solidFill>
              </a:rPr>
              <a:t>µs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2524923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824622C-042B-314F-92F9-0C1CD91E73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8617433"/>
              </p:ext>
            </p:extLst>
          </p:nvPr>
        </p:nvGraphicFramePr>
        <p:xfrm>
          <a:off x="722376" y="2256155"/>
          <a:ext cx="11553915" cy="32308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779652">
                  <a:extLst>
                    <a:ext uri="{9D8B030D-6E8A-4147-A177-3AD203B41FA5}">
                      <a16:colId xmlns:a16="http://schemas.microsoft.com/office/drawing/2014/main" val="2743340553"/>
                    </a:ext>
                  </a:extLst>
                </a:gridCol>
                <a:gridCol w="3238082">
                  <a:extLst>
                    <a:ext uri="{9D8B030D-6E8A-4147-A177-3AD203B41FA5}">
                      <a16:colId xmlns:a16="http://schemas.microsoft.com/office/drawing/2014/main" val="3026923562"/>
                    </a:ext>
                  </a:extLst>
                </a:gridCol>
                <a:gridCol w="4147572">
                  <a:extLst>
                    <a:ext uri="{9D8B030D-6E8A-4147-A177-3AD203B41FA5}">
                      <a16:colId xmlns:a16="http://schemas.microsoft.com/office/drawing/2014/main" val="1908596728"/>
                    </a:ext>
                  </a:extLst>
                </a:gridCol>
                <a:gridCol w="1388609">
                  <a:extLst>
                    <a:ext uri="{9D8B030D-6E8A-4147-A177-3AD203B41FA5}">
                      <a16:colId xmlns:a16="http://schemas.microsoft.com/office/drawing/2014/main" val="4230382278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r>
                        <a:rPr lang="en-US" sz="2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Program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Inefficiencies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Optimization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Speedup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163598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Sequoia AMG2006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Load imbalance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Reducing the granularity of parallel work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1.08×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6843425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MASNUM</a:t>
                      </a:r>
                      <a:endParaRPr lang="en-US" sz="2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Linear search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Locality-friendly search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1.54×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4045126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NERSC-8 </a:t>
                      </a:r>
                      <a:r>
                        <a:rPr lang="en-US" sz="2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MiniFE</a:t>
                      </a:r>
                      <a:endParaRPr lang="en-US" sz="2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Poor data structure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Replacing C++ set with </a:t>
                      </a:r>
                      <a:r>
                        <a:rPr lang="en-US" sz="2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unordered_set</a:t>
                      </a:r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1.96× </a:t>
                      </a:r>
                    </a:p>
                    <a:p>
                      <a:endParaRPr lang="en-US" sz="23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+mn-lt"/>
                        <a:ea typeface="+mn-ea"/>
                        <a:cs typeface="+mn-cs"/>
                        <a:sym typeface="Helvetica Ligh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8382832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Parsec-2.1 </a:t>
                      </a:r>
                      <a:r>
                        <a:rPr lang="en-US" sz="2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dedup</a:t>
                      </a:r>
                      <a:endParaRPr lang="en-US" sz="2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Poor hashing algorithm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Reducing hash collisions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1.08x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814844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14E03-CA9F-0543-B72A-7EB1B5AD0D1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27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4118FB-B4CD-414E-BBC9-FC4879391FF7}"/>
              </a:ext>
            </a:extLst>
          </p:cNvPr>
          <p:cNvSpPr txBox="1"/>
          <p:nvPr/>
        </p:nvSpPr>
        <p:spPr>
          <a:xfrm>
            <a:off x="-988588" y="5866765"/>
            <a:ext cx="102657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43A6A51-BFB7-A241-9963-5C7B02AAB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C4E9034-6800-7C40-86F1-31A5CCF4CE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6490087"/>
              </p:ext>
            </p:extLst>
          </p:nvPr>
        </p:nvGraphicFramePr>
        <p:xfrm>
          <a:off x="722376" y="2258568"/>
          <a:ext cx="11553915" cy="32308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779652">
                  <a:extLst>
                    <a:ext uri="{9D8B030D-6E8A-4147-A177-3AD203B41FA5}">
                      <a16:colId xmlns:a16="http://schemas.microsoft.com/office/drawing/2014/main" val="2743340553"/>
                    </a:ext>
                  </a:extLst>
                </a:gridCol>
                <a:gridCol w="3238082">
                  <a:extLst>
                    <a:ext uri="{9D8B030D-6E8A-4147-A177-3AD203B41FA5}">
                      <a16:colId xmlns:a16="http://schemas.microsoft.com/office/drawing/2014/main" val="3026923562"/>
                    </a:ext>
                  </a:extLst>
                </a:gridCol>
                <a:gridCol w="4147572">
                  <a:extLst>
                    <a:ext uri="{9D8B030D-6E8A-4147-A177-3AD203B41FA5}">
                      <a16:colId xmlns:a16="http://schemas.microsoft.com/office/drawing/2014/main" val="1908596728"/>
                    </a:ext>
                  </a:extLst>
                </a:gridCol>
                <a:gridCol w="1388609">
                  <a:extLst>
                    <a:ext uri="{9D8B030D-6E8A-4147-A177-3AD203B41FA5}">
                      <a16:colId xmlns:a16="http://schemas.microsoft.com/office/drawing/2014/main" val="4230382278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r>
                        <a:rPr lang="en-US" sz="2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Program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Inefficiencies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Optimization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b="1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Speedup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163598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Sequoia AMG2006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Load imbalance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Reducing the granularity of parallel work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1.08×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6843425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MASNUM</a:t>
                      </a:r>
                      <a:endParaRPr lang="en-US" sz="2300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Linear search 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Locality-friendly search 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1.54× 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4045126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NERSC-8 </a:t>
                      </a:r>
                      <a:r>
                        <a:rPr lang="en-US" sz="2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MiniFE</a:t>
                      </a:r>
                      <a:endParaRPr lang="en-US" sz="2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Poor data structure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Replacing C++ set with </a:t>
                      </a:r>
                      <a:r>
                        <a:rPr lang="en-US" sz="2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unordered_set</a:t>
                      </a:r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1.96× </a:t>
                      </a:r>
                    </a:p>
                    <a:p>
                      <a:endParaRPr lang="en-US" sz="2300" b="0" i="0" u="none" strike="noStrike" cap="none" spc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+mn-lt"/>
                        <a:ea typeface="+mn-ea"/>
                        <a:cs typeface="+mn-cs"/>
                        <a:sym typeface="Helvetica Ligh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8382832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Parsec-2.1 </a:t>
                      </a:r>
                      <a:r>
                        <a:rPr lang="en-US" sz="2300" b="0" i="0" u="none" strike="noStrike" cap="none" spc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dedup</a:t>
                      </a:r>
                      <a:endParaRPr lang="en-US" sz="2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Poor hashing algorithm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Reducing hash collisions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b="0" i="0" u="none" strike="noStrike" cap="none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Helvetica Light"/>
                        </a:rPr>
                        <a:t>1.08x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81484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748034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579E9-1262-8945-AF66-E6D6D06EC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204398"/>
            <a:ext cx="11099800" cy="1452894"/>
          </a:xfrm>
        </p:spPr>
        <p:txBody>
          <a:bodyPr>
            <a:normAutofit/>
          </a:bodyPr>
          <a:lstStyle/>
          <a:p>
            <a:r>
              <a:rPr lang="en-US" sz="6000" dirty="0"/>
              <a:t>Case Study — MASNUM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10DD14-AAE4-C447-AA87-D6172C72E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499" y="2057400"/>
            <a:ext cx="11647199" cy="6286500"/>
          </a:xfrm>
        </p:spPr>
        <p:txBody>
          <a:bodyPr/>
          <a:lstStyle/>
          <a:p>
            <a:r>
              <a:rPr lang="en-US" dirty="0"/>
              <a:t>Forecast ocean surface waves </a:t>
            </a:r>
          </a:p>
          <a:p>
            <a:r>
              <a:rPr lang="en-US" dirty="0"/>
              <a:t>ACM Gordon Bell Prize finalists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C8A2B-1093-2E46-8216-4841E68F69F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28</a:t>
            </a:fld>
            <a:endParaRPr lang="en-US"/>
          </a:p>
        </p:txBody>
      </p:sp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0F5B557-03FA-E74A-B77F-9A3FDD7249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398" y="3465094"/>
            <a:ext cx="6618843" cy="5738057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EE76010-9FB6-0D48-B3EE-1A390F77BAB3}"/>
              </a:ext>
            </a:extLst>
          </p:cNvPr>
          <p:cNvCxnSpPr>
            <a:cxnSpLocks/>
          </p:cNvCxnSpPr>
          <p:nvPr/>
        </p:nvCxnSpPr>
        <p:spPr>
          <a:xfrm flipH="1" flipV="1">
            <a:off x="2374232" y="8037095"/>
            <a:ext cx="937010" cy="915997"/>
          </a:xfrm>
          <a:prstGeom prst="straightConnector1">
            <a:avLst/>
          </a:prstGeom>
          <a:ln w="2286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A5AA485-D2E1-694C-B2C4-3CCE979C5E2F}"/>
              </a:ext>
            </a:extLst>
          </p:cNvPr>
          <p:cNvSpPr txBox="1"/>
          <p:nvPr/>
        </p:nvSpPr>
        <p:spPr>
          <a:xfrm rot="2599667">
            <a:off x="1678321" y="8343900"/>
            <a:ext cx="1941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Calling context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F4B6A4-AD7A-1742-93B9-033AD9F7484C}"/>
              </a:ext>
            </a:extLst>
          </p:cNvPr>
          <p:cNvSpPr txBox="1"/>
          <p:nvPr/>
        </p:nvSpPr>
        <p:spPr>
          <a:xfrm>
            <a:off x="5478971" y="5762422"/>
            <a:ext cx="1857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Source code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81848F-A402-4B43-998D-DE9D197843EB}"/>
              </a:ext>
            </a:extLst>
          </p:cNvPr>
          <p:cNvSpPr txBox="1"/>
          <p:nvPr/>
        </p:nvSpPr>
        <p:spPr>
          <a:xfrm>
            <a:off x="6630223" y="7253703"/>
            <a:ext cx="234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Variance metric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B59B7A8-FD97-754F-8B79-9F21E57A2B6B}"/>
              </a:ext>
            </a:extLst>
          </p:cNvPr>
          <p:cNvCxnSpPr>
            <a:cxnSpLocks/>
          </p:cNvCxnSpPr>
          <p:nvPr/>
        </p:nvCxnSpPr>
        <p:spPr>
          <a:xfrm flipV="1">
            <a:off x="8406063" y="7318439"/>
            <a:ext cx="869430" cy="516346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CB5F687-2ADE-3043-88E7-C5FDD385BE87}"/>
              </a:ext>
            </a:extLst>
          </p:cNvPr>
          <p:cNvSpPr txBox="1"/>
          <p:nvPr/>
        </p:nvSpPr>
        <p:spPr>
          <a:xfrm>
            <a:off x="8684373" y="7133773"/>
            <a:ext cx="379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Variance of instruction #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AC41185-9ABE-C04D-BDC8-C0EE92F956B5}"/>
              </a:ext>
            </a:extLst>
          </p:cNvPr>
          <p:cNvSpPr txBox="1"/>
          <p:nvPr/>
        </p:nvSpPr>
        <p:spPr>
          <a:xfrm>
            <a:off x="4918120" y="4271141"/>
            <a:ext cx="1857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Function</a:t>
            </a:r>
          </a:p>
        </p:txBody>
      </p:sp>
    </p:spTree>
    <p:extLst>
      <p:ext uri="{BB962C8B-B14F-4D97-AF65-F5344CB8AC3E}">
        <p14:creationId xmlns:p14="http://schemas.microsoft.com/office/powerpoint/2010/main" val="187948413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9" grpId="0"/>
      <p:bldP spid="1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579E9-1262-8945-AF66-E6D6D06EC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204398"/>
            <a:ext cx="11099800" cy="1452894"/>
          </a:xfrm>
        </p:spPr>
        <p:txBody>
          <a:bodyPr>
            <a:normAutofit/>
          </a:bodyPr>
          <a:lstStyle/>
          <a:p>
            <a:r>
              <a:rPr lang="en-US" sz="6000" dirty="0"/>
              <a:t>Case Study — MASNUM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10DD14-AAE4-C447-AA87-D6172C72E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499" y="2057400"/>
            <a:ext cx="11647199" cy="6286500"/>
          </a:xfrm>
        </p:spPr>
        <p:txBody>
          <a:bodyPr/>
          <a:lstStyle/>
          <a:p>
            <a:r>
              <a:rPr lang="en-US" dirty="0"/>
              <a:t>Variance of instructions # in different invocations of search()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C8A2B-1093-2E46-8216-4841E68F69F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29</a:t>
            </a:fld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DC73AC-72E5-5B4D-A8E1-1CC719F7EB46}"/>
              </a:ext>
            </a:extLst>
          </p:cNvPr>
          <p:cNvSpPr txBox="1"/>
          <p:nvPr/>
        </p:nvSpPr>
        <p:spPr>
          <a:xfrm>
            <a:off x="3183574" y="6320589"/>
            <a:ext cx="5722728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i</a:t>
            </a:r>
            <a:r>
              <a:rPr kumimoji="0" lang="en-US" sz="2800" b="0" i="0" u="none" strike="noStrike" cap="none" spc="0" normalizeH="0" baseline="30000" dirty="0" err="1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th</a:t>
            </a: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invocation of search() 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E5283FF-CBAB-8144-9637-D533DF41B2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51" y="2913991"/>
            <a:ext cx="6903974" cy="337451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39BC68E-D0B4-BD40-8D3C-B5C510B53C91}"/>
              </a:ext>
            </a:extLst>
          </p:cNvPr>
          <p:cNvSpPr txBox="1"/>
          <p:nvPr/>
        </p:nvSpPr>
        <p:spPr>
          <a:xfrm rot="16200000">
            <a:off x="990544" y="4149011"/>
            <a:ext cx="2671335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# of instructions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41530E-ABE6-8D48-9BD2-972D1FF197B6}"/>
              </a:ext>
            </a:extLst>
          </p:cNvPr>
          <p:cNvSpPr txBox="1"/>
          <p:nvPr/>
        </p:nvSpPr>
        <p:spPr>
          <a:xfrm>
            <a:off x="818480" y="7002105"/>
            <a:ext cx="11915235" cy="19492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2400" dirty="0">
                <a:solidFill>
                  <a:srgbClr val="0070C0"/>
                </a:solidFill>
              </a:rPr>
              <a:t>Two takeaways:</a:t>
            </a:r>
          </a:p>
          <a:p>
            <a:pPr algn="l"/>
            <a:endParaRPr lang="en-US" sz="2400" dirty="0">
              <a:solidFill>
                <a:srgbClr val="0070C0"/>
              </a:solidFill>
            </a:endParaRPr>
          </a:p>
          <a:p>
            <a:pPr algn="l"/>
            <a:r>
              <a:rPr lang="en-US" sz="2400" dirty="0">
                <a:solidFill>
                  <a:srgbClr val="0070C0"/>
                </a:solidFill>
              </a:rPr>
              <a:t>1) # of </a:t>
            </a:r>
            <a:r>
              <a:rPr lang="en-US" sz="2400" dirty="0" err="1">
                <a:solidFill>
                  <a:srgbClr val="0070C0"/>
                </a:solidFill>
              </a:rPr>
              <a:t>instrs</a:t>
            </a:r>
            <a:r>
              <a:rPr lang="en-US" sz="2400" dirty="0">
                <a:solidFill>
                  <a:srgbClr val="0070C0"/>
                </a:solidFill>
              </a:rPr>
              <a:t> has a periodical distribution pattern</a:t>
            </a:r>
          </a:p>
          <a:p>
            <a:pPr marL="457200" indent="-457200" algn="l">
              <a:buAutoNum type="arabicPeriod"/>
            </a:pPr>
            <a:endParaRPr lang="en-US" sz="2400" dirty="0">
              <a:solidFill>
                <a:srgbClr val="0070C0"/>
              </a:solidFill>
            </a:endParaRPr>
          </a:p>
          <a:p>
            <a:pPr algn="l"/>
            <a:r>
              <a:rPr lang="en-US" sz="2400" dirty="0">
                <a:solidFill>
                  <a:srgbClr val="0070C0"/>
                </a:solidFill>
              </a:rPr>
              <a:t>2) In each period, # of </a:t>
            </a:r>
            <a:r>
              <a:rPr lang="en-US" sz="2400" dirty="0" err="1">
                <a:solidFill>
                  <a:srgbClr val="0070C0"/>
                </a:solidFill>
              </a:rPr>
              <a:t>instrs</a:t>
            </a:r>
            <a:r>
              <a:rPr lang="en-US" sz="2400" dirty="0">
                <a:solidFill>
                  <a:srgbClr val="0070C0"/>
                </a:solidFill>
              </a:rPr>
              <a:t> (i.e., workload) in adjacent invocations are similar </a:t>
            </a:r>
          </a:p>
        </p:txBody>
      </p:sp>
    </p:spTree>
    <p:extLst>
      <p:ext uri="{BB962C8B-B14F-4D97-AF65-F5344CB8AC3E}">
        <p14:creationId xmlns:p14="http://schemas.microsoft.com/office/powerpoint/2010/main" val="135874449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C8D98-AA44-F64F-803C-29E5528B2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218" y="231772"/>
            <a:ext cx="12292992" cy="1452894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The Landscape of Application Performance and Performance Tools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4FBF0-B18E-7F48-BBF3-F2D8BEDBEAD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</a:t>
            </a:fld>
            <a:endParaRPr lang="en-US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A64F0CCC-512A-7D4A-B4D9-061E63259921}"/>
              </a:ext>
            </a:extLst>
          </p:cNvPr>
          <p:cNvCxnSpPr>
            <a:cxnSpLocks/>
          </p:cNvCxnSpPr>
          <p:nvPr/>
        </p:nvCxnSpPr>
        <p:spPr>
          <a:xfrm flipH="1" flipV="1">
            <a:off x="6056147" y="2310233"/>
            <a:ext cx="1" cy="4116754"/>
          </a:xfrm>
          <a:prstGeom prst="straightConnector1">
            <a:avLst/>
          </a:prstGeom>
          <a:noFill/>
          <a:ln w="101600" cap="flat">
            <a:solidFill>
              <a:srgbClr val="000000"/>
            </a:solidFill>
            <a:prstDash val="solid"/>
            <a:miter lim="4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94FEC81-D2B1-584C-A744-C2CDD5804A34}"/>
              </a:ext>
            </a:extLst>
          </p:cNvPr>
          <p:cNvSpPr txBox="1"/>
          <p:nvPr/>
        </p:nvSpPr>
        <p:spPr>
          <a:xfrm>
            <a:off x="4398005" y="1748365"/>
            <a:ext cx="3379537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b="1" dirty="0"/>
              <a:t>Fast</a:t>
            </a:r>
            <a:endParaRPr kumimoji="0" 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21EB349-2808-724A-A195-6B2140C34390}"/>
              </a:ext>
            </a:extLst>
          </p:cNvPr>
          <p:cNvSpPr txBox="1"/>
          <p:nvPr/>
        </p:nvSpPr>
        <p:spPr>
          <a:xfrm>
            <a:off x="8708546" y="4071093"/>
            <a:ext cx="3631818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Always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7B4857E-552E-2549-ACFF-A584E09A7B49}"/>
              </a:ext>
            </a:extLst>
          </p:cNvPr>
          <p:cNvSpPr txBox="1"/>
          <p:nvPr/>
        </p:nvSpPr>
        <p:spPr>
          <a:xfrm>
            <a:off x="4366378" y="6381782"/>
            <a:ext cx="3379537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b="1" dirty="0"/>
              <a:t>Slow</a:t>
            </a:r>
            <a:endParaRPr kumimoji="0" 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8020C72-8C2A-0D4B-A97B-3B5D31A3255B}"/>
              </a:ext>
            </a:extLst>
          </p:cNvPr>
          <p:cNvSpPr txBox="1"/>
          <p:nvPr/>
        </p:nvSpPr>
        <p:spPr>
          <a:xfrm>
            <a:off x="-492966" y="4048801"/>
            <a:ext cx="3631818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b="1" dirty="0"/>
              <a:t>Sometimes</a:t>
            </a:r>
            <a:endParaRPr kumimoji="0" 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Light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8475EB3-33EC-954D-8CF8-63987D3ED8B4}"/>
              </a:ext>
            </a:extLst>
          </p:cNvPr>
          <p:cNvSpPr txBox="1"/>
          <p:nvPr/>
        </p:nvSpPr>
        <p:spPr>
          <a:xfrm>
            <a:off x="498218" y="7207405"/>
            <a:ext cx="9839540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2400" dirty="0"/>
              <a:t>✘: </a:t>
            </a:r>
            <a:r>
              <a:rPr lang="en-US" sz="2400" dirty="0">
                <a:solidFill>
                  <a:srgbClr val="0070C0"/>
                </a:solidFill>
              </a:rPr>
              <a:t>Slow instances of a function are hidden due to averages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88F558A-6D0C-2C44-87FC-9B17486EE440}"/>
              </a:ext>
            </a:extLst>
          </p:cNvPr>
          <p:cNvSpPr txBox="1"/>
          <p:nvPr/>
        </p:nvSpPr>
        <p:spPr>
          <a:xfrm>
            <a:off x="539028" y="8274516"/>
            <a:ext cx="11097490" cy="564257"/>
          </a:xfrm>
          <a:prstGeom prst="rect">
            <a:avLst/>
          </a:prstGeom>
          <a:solidFill>
            <a:srgbClr val="FF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3000" dirty="0">
                <a:solidFill>
                  <a:schemeClr val="bg1"/>
                </a:solidFill>
              </a:rPr>
              <a:t>Variance detection can bubble up functions behaving erratically</a:t>
            </a:r>
            <a:endParaRPr kumimoji="0" lang="en-US" sz="30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Helvetica Light"/>
            </a:endParaRPr>
          </a:p>
        </p:txBody>
      </p:sp>
      <p:sp>
        <p:nvSpPr>
          <p:cNvPr id="32" name="Down Arrow 31">
            <a:extLst>
              <a:ext uri="{FF2B5EF4-FFF2-40B4-BE49-F238E27FC236}">
                <a16:creationId xmlns:a16="http://schemas.microsoft.com/office/drawing/2014/main" id="{2E63DC1D-E941-5A4D-B94E-14EC04A7F85B}"/>
              </a:ext>
            </a:extLst>
          </p:cNvPr>
          <p:cNvSpPr/>
          <p:nvPr/>
        </p:nvSpPr>
        <p:spPr>
          <a:xfrm>
            <a:off x="5647155" y="7533351"/>
            <a:ext cx="250642" cy="717800"/>
          </a:xfrm>
          <a:prstGeom prst="downArrow">
            <a:avLst/>
          </a:prstGeom>
          <a:solidFill>
            <a:srgbClr val="00B0F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9A1E515-3845-7045-B0FC-329612E1A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9445" y="2321107"/>
            <a:ext cx="2125395" cy="21253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B61434E-F96F-BD4A-8602-93ADDDD6F2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9445" y="4396075"/>
            <a:ext cx="2458100" cy="24581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D710E26-05B8-2B41-B7E0-461BF68138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0623" y="2203788"/>
            <a:ext cx="1982309" cy="187888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74F09B7-B9F2-FF49-A7CE-E1651BE494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43544" y="4220038"/>
            <a:ext cx="2831504" cy="2987367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52A519A-9A99-024D-A3CA-00B8AAFE7081}"/>
              </a:ext>
            </a:extLst>
          </p:cNvPr>
          <p:cNvCxnSpPr>
            <a:cxnSpLocks/>
          </p:cNvCxnSpPr>
          <p:nvPr/>
        </p:nvCxnSpPr>
        <p:spPr>
          <a:xfrm>
            <a:off x="2326359" y="4396075"/>
            <a:ext cx="7459579" cy="12489"/>
          </a:xfrm>
          <a:prstGeom prst="straightConnector1">
            <a:avLst/>
          </a:prstGeom>
          <a:noFill/>
          <a:ln w="101600" cap="flat">
            <a:solidFill>
              <a:srgbClr val="000000"/>
            </a:solidFill>
            <a:prstDash val="solid"/>
            <a:miter lim="400000"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25BE219-0A05-474E-8F53-2348B30BE2CB}"/>
              </a:ext>
            </a:extLst>
          </p:cNvPr>
          <p:cNvSpPr txBox="1"/>
          <p:nvPr/>
        </p:nvSpPr>
        <p:spPr>
          <a:xfrm>
            <a:off x="9337545" y="5119163"/>
            <a:ext cx="3453665" cy="10874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Use any performance tool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77BCB67-8023-DA4B-99EF-5CBE59A03E3A}"/>
              </a:ext>
            </a:extLst>
          </p:cNvPr>
          <p:cNvSpPr txBox="1"/>
          <p:nvPr/>
        </p:nvSpPr>
        <p:spPr>
          <a:xfrm>
            <a:off x="9201868" y="2347620"/>
            <a:ext cx="3631818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You are a genius, don’t waste</a:t>
            </a:r>
            <a:r>
              <a:rPr kumimoji="0" lang="en-US" sz="3200" b="0" i="0" u="none" strike="noStrike" cap="none" spc="0" normalizeH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your time in this session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F3A4DCB-661B-734D-85A6-21E96F023BC6}"/>
              </a:ext>
            </a:extLst>
          </p:cNvPr>
          <p:cNvSpPr txBox="1"/>
          <p:nvPr/>
        </p:nvSpPr>
        <p:spPr>
          <a:xfrm>
            <a:off x="-74641" y="4923761"/>
            <a:ext cx="2865405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solidFill>
                  <a:srgbClr val="FF0000"/>
                </a:solidFill>
              </a:rPr>
              <a:t>Listen to 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the</a:t>
            </a:r>
            <a:r>
              <a:rPr kumimoji="0" lang="en-US" sz="3200" b="0" i="0" u="none" strike="noStrike" cap="none" spc="0" normalizeH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rest of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200" baseline="0" dirty="0">
                <a:solidFill>
                  <a:srgbClr val="FF0000"/>
                </a:solidFill>
              </a:rPr>
              <a:t>the</a:t>
            </a:r>
            <a:r>
              <a:rPr lang="en-US" sz="3200" dirty="0">
                <a:solidFill>
                  <a:srgbClr val="FF0000"/>
                </a:solidFill>
              </a:rPr>
              <a:t> talk</a:t>
            </a: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5237997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47" grpId="0" animBg="1"/>
      <p:bldP spid="32" grpId="0" animBg="1"/>
      <p:bldP spid="15" grpId="0"/>
      <p:bldP spid="33" grpId="0"/>
      <p:bldP spid="34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579E9-1262-8945-AF66-E6D6D06EC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204398"/>
            <a:ext cx="11099800" cy="1452894"/>
          </a:xfrm>
        </p:spPr>
        <p:txBody>
          <a:bodyPr>
            <a:normAutofit/>
          </a:bodyPr>
          <a:lstStyle/>
          <a:p>
            <a:r>
              <a:rPr lang="en-US" sz="6000" dirty="0"/>
              <a:t>Case Study — MASNUM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10DD14-AAE4-C447-AA87-D6172C72E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499" y="2057400"/>
            <a:ext cx="12052301" cy="6286500"/>
          </a:xfrm>
        </p:spPr>
        <p:txBody>
          <a:bodyPr/>
          <a:lstStyle/>
          <a:p>
            <a:r>
              <a:rPr lang="en-US" dirty="0"/>
              <a:t>Investigation of search()</a:t>
            </a:r>
          </a:p>
          <a:p>
            <a:pPr lvl="1"/>
            <a:r>
              <a:rPr lang="en-US" sz="3200" dirty="0">
                <a:solidFill>
                  <a:srgbClr val="0070C0"/>
                </a:solidFill>
              </a:rPr>
              <a:t>search() performs a linear search for each input over an array</a:t>
            </a:r>
          </a:p>
          <a:p>
            <a:pPr lvl="1"/>
            <a:r>
              <a:rPr lang="en-US" sz="3200" dirty="0">
                <a:solidFill>
                  <a:srgbClr val="0070C0"/>
                </a:solidFill>
              </a:rPr>
              <a:t>Inputs in adjacent invocations are similar</a:t>
            </a:r>
          </a:p>
          <a:p>
            <a:pPr lvl="1"/>
            <a:endParaRPr lang="en-US" sz="3200" dirty="0">
              <a:solidFill>
                <a:srgbClr val="0070C0"/>
              </a:solidFill>
            </a:endParaRP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C8A2B-1093-2E46-8216-4841E68F69F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30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0A5112-870B-FF40-B2D1-B8407430FA22}"/>
              </a:ext>
            </a:extLst>
          </p:cNvPr>
          <p:cNvSpPr txBox="1"/>
          <p:nvPr/>
        </p:nvSpPr>
        <p:spPr>
          <a:xfrm>
            <a:off x="5401154" y="4240483"/>
            <a:ext cx="3852871" cy="4411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200" dirty="0"/>
              <a:t>target array </a:t>
            </a: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= {1, </a:t>
            </a:r>
            <a:r>
              <a:rPr lang="en-US" sz="2200" dirty="0"/>
              <a:t>2,</a:t>
            </a: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lang="en-US" sz="2200" dirty="0"/>
              <a:t>3, 4, 5</a:t>
            </a: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}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F76A964-9EC1-F849-93AF-16B65857196D}"/>
              </a:ext>
            </a:extLst>
          </p:cNvPr>
          <p:cNvSpPr txBox="1"/>
          <p:nvPr/>
        </p:nvSpPr>
        <p:spPr>
          <a:xfrm>
            <a:off x="1903344" y="4255230"/>
            <a:ext cx="3105907" cy="4411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input = {</a:t>
            </a:r>
            <a:r>
              <a:rPr lang="en-US" sz="2200" dirty="0">
                <a:solidFill>
                  <a:schemeClr val="tx1"/>
                </a:solidFill>
              </a:rPr>
              <a:t>2</a:t>
            </a: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, </a:t>
            </a:r>
            <a:r>
              <a:rPr lang="en-US" sz="2200" dirty="0"/>
              <a:t>2</a:t>
            </a: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,</a:t>
            </a:r>
            <a:r>
              <a:rPr kumimoji="0" lang="en-US" sz="22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</a:t>
            </a: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3, 3}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594DF76-9A08-3E4E-9531-E1EFD99979D7}"/>
              </a:ext>
            </a:extLst>
          </p:cNvPr>
          <p:cNvSpPr txBox="1"/>
          <p:nvPr/>
        </p:nvSpPr>
        <p:spPr>
          <a:xfrm>
            <a:off x="5994886" y="4505783"/>
            <a:ext cx="472481" cy="4411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✔️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009B02C-4CC9-4E43-A42F-C725AEC1CFAF}"/>
              </a:ext>
            </a:extLst>
          </p:cNvPr>
          <p:cNvSpPr txBox="1"/>
          <p:nvPr/>
        </p:nvSpPr>
        <p:spPr>
          <a:xfrm>
            <a:off x="1777689" y="4890395"/>
            <a:ext cx="2980531" cy="4411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input = {</a:t>
            </a:r>
            <a:r>
              <a:rPr lang="en-US" sz="2200" dirty="0">
                <a:solidFill>
                  <a:srgbClr val="FF0000"/>
                </a:solidFill>
              </a:rPr>
              <a:t>2</a:t>
            </a: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, </a:t>
            </a:r>
            <a:r>
              <a:rPr lang="en-US" sz="2200" dirty="0"/>
              <a:t>2</a:t>
            </a: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, </a:t>
            </a:r>
            <a:r>
              <a:rPr lang="en-US" sz="2200" dirty="0"/>
              <a:t>3, 3</a:t>
            </a: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}:</a:t>
            </a:r>
          </a:p>
        </p:txBody>
      </p:sp>
      <p:graphicFrame>
        <p:nvGraphicFramePr>
          <p:cNvPr id="72" name="Table 71">
            <a:extLst>
              <a:ext uri="{FF2B5EF4-FFF2-40B4-BE49-F238E27FC236}">
                <a16:creationId xmlns:a16="http://schemas.microsoft.com/office/drawing/2014/main" id="{9CE2685D-A2D6-9C40-9A6E-16BEEE3893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3339981"/>
              </p:ext>
            </p:extLst>
          </p:nvPr>
        </p:nvGraphicFramePr>
        <p:xfrm>
          <a:off x="4825751" y="4887507"/>
          <a:ext cx="4334935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987">
                  <a:extLst>
                    <a:ext uri="{9D8B030D-6E8A-4147-A177-3AD203B41FA5}">
                      <a16:colId xmlns:a16="http://schemas.microsoft.com/office/drawing/2014/main" val="2431024213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91426485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89639786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02996298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112262643"/>
                    </a:ext>
                  </a:extLst>
                </a:gridCol>
              </a:tblGrid>
              <a:tr h="174361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399285"/>
                  </a:ext>
                </a:extLst>
              </a:tr>
            </a:tbl>
          </a:graphicData>
        </a:graphic>
      </p:graphicFrame>
      <p:graphicFrame>
        <p:nvGraphicFramePr>
          <p:cNvPr id="73" name="Table 72">
            <a:extLst>
              <a:ext uri="{FF2B5EF4-FFF2-40B4-BE49-F238E27FC236}">
                <a16:creationId xmlns:a16="http://schemas.microsoft.com/office/drawing/2014/main" id="{5B35C97D-B3B6-8044-9FF3-86E5C9946A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6238062"/>
              </p:ext>
            </p:extLst>
          </p:nvPr>
        </p:nvGraphicFramePr>
        <p:xfrm>
          <a:off x="4821673" y="4887507"/>
          <a:ext cx="4334935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987">
                  <a:extLst>
                    <a:ext uri="{9D8B030D-6E8A-4147-A177-3AD203B41FA5}">
                      <a16:colId xmlns:a16="http://schemas.microsoft.com/office/drawing/2014/main" val="2431024213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91426485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89639786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02996298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112262643"/>
                    </a:ext>
                  </a:extLst>
                </a:gridCol>
              </a:tblGrid>
              <a:tr h="218252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399285"/>
                  </a:ext>
                </a:extLst>
              </a:tr>
            </a:tbl>
          </a:graphicData>
        </a:graphic>
      </p:graphicFrame>
      <p:graphicFrame>
        <p:nvGraphicFramePr>
          <p:cNvPr id="74" name="Table 73">
            <a:extLst>
              <a:ext uri="{FF2B5EF4-FFF2-40B4-BE49-F238E27FC236}">
                <a16:creationId xmlns:a16="http://schemas.microsoft.com/office/drawing/2014/main" id="{173B6A1B-F51C-244D-8921-4A18CBEFBA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278237"/>
              </p:ext>
            </p:extLst>
          </p:nvPr>
        </p:nvGraphicFramePr>
        <p:xfrm>
          <a:off x="4821673" y="4887507"/>
          <a:ext cx="4334935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987">
                  <a:extLst>
                    <a:ext uri="{9D8B030D-6E8A-4147-A177-3AD203B41FA5}">
                      <a16:colId xmlns:a16="http://schemas.microsoft.com/office/drawing/2014/main" val="2431024213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91426485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89639786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02996298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112262643"/>
                    </a:ext>
                  </a:extLst>
                </a:gridCol>
              </a:tblGrid>
              <a:tr h="218252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399285"/>
                  </a:ext>
                </a:extLst>
              </a:tr>
            </a:tbl>
          </a:graphicData>
        </a:graphic>
      </p:graphicFrame>
      <p:sp>
        <p:nvSpPr>
          <p:cNvPr id="78" name="TextBox 77">
            <a:extLst>
              <a:ext uri="{FF2B5EF4-FFF2-40B4-BE49-F238E27FC236}">
                <a16:creationId xmlns:a16="http://schemas.microsoft.com/office/drawing/2014/main" id="{3FAF8586-192A-664C-8707-3432873571DD}"/>
              </a:ext>
            </a:extLst>
          </p:cNvPr>
          <p:cNvSpPr txBox="1"/>
          <p:nvPr/>
        </p:nvSpPr>
        <p:spPr>
          <a:xfrm>
            <a:off x="9220061" y="4815902"/>
            <a:ext cx="2080730" cy="4411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200" dirty="0"/>
              <a:t>search()</a:t>
            </a:r>
            <a:endParaRPr kumimoji="0" lang="en-US" sz="2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BE39846-ACBF-7846-9220-979A912F555B}"/>
              </a:ext>
            </a:extLst>
          </p:cNvPr>
          <p:cNvSpPr txBox="1"/>
          <p:nvPr/>
        </p:nvSpPr>
        <p:spPr>
          <a:xfrm>
            <a:off x="5994887" y="5211371"/>
            <a:ext cx="472481" cy="4411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✔️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DFC86E41-0496-FB4F-A531-870227CF19FB}"/>
              </a:ext>
            </a:extLst>
          </p:cNvPr>
          <p:cNvSpPr txBox="1"/>
          <p:nvPr/>
        </p:nvSpPr>
        <p:spPr>
          <a:xfrm>
            <a:off x="1777689" y="5595196"/>
            <a:ext cx="2980531" cy="4411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input = {</a:t>
            </a:r>
            <a:r>
              <a:rPr lang="en-US" sz="2200" dirty="0">
                <a:solidFill>
                  <a:schemeClr val="tx1"/>
                </a:solidFill>
              </a:rPr>
              <a:t>2</a:t>
            </a: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, </a:t>
            </a:r>
            <a:r>
              <a:rPr lang="en-US" sz="2200" dirty="0">
                <a:solidFill>
                  <a:srgbClr val="FF0000"/>
                </a:solidFill>
              </a:rPr>
              <a:t>2</a:t>
            </a: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, </a:t>
            </a:r>
            <a:r>
              <a:rPr lang="en-US" sz="2200" dirty="0"/>
              <a:t>3, 3</a:t>
            </a: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}:</a:t>
            </a:r>
          </a:p>
        </p:txBody>
      </p:sp>
      <p:graphicFrame>
        <p:nvGraphicFramePr>
          <p:cNvPr id="89" name="Table 88">
            <a:extLst>
              <a:ext uri="{FF2B5EF4-FFF2-40B4-BE49-F238E27FC236}">
                <a16:creationId xmlns:a16="http://schemas.microsoft.com/office/drawing/2014/main" id="{293A995E-E3FA-D84A-AED9-340C6A6345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8884002"/>
              </p:ext>
            </p:extLst>
          </p:nvPr>
        </p:nvGraphicFramePr>
        <p:xfrm>
          <a:off x="4825751" y="5592308"/>
          <a:ext cx="4334935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987">
                  <a:extLst>
                    <a:ext uri="{9D8B030D-6E8A-4147-A177-3AD203B41FA5}">
                      <a16:colId xmlns:a16="http://schemas.microsoft.com/office/drawing/2014/main" val="2431024213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91426485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89639786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02996298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112262643"/>
                    </a:ext>
                  </a:extLst>
                </a:gridCol>
              </a:tblGrid>
              <a:tr h="174361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399285"/>
                  </a:ext>
                </a:extLst>
              </a:tr>
            </a:tbl>
          </a:graphicData>
        </a:graphic>
      </p:graphicFrame>
      <p:graphicFrame>
        <p:nvGraphicFramePr>
          <p:cNvPr id="90" name="Table 89">
            <a:extLst>
              <a:ext uri="{FF2B5EF4-FFF2-40B4-BE49-F238E27FC236}">
                <a16:creationId xmlns:a16="http://schemas.microsoft.com/office/drawing/2014/main" id="{80A27E7D-E225-9A4F-B7E6-7AE8994995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502492"/>
              </p:ext>
            </p:extLst>
          </p:nvPr>
        </p:nvGraphicFramePr>
        <p:xfrm>
          <a:off x="4821673" y="5592308"/>
          <a:ext cx="4334935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987">
                  <a:extLst>
                    <a:ext uri="{9D8B030D-6E8A-4147-A177-3AD203B41FA5}">
                      <a16:colId xmlns:a16="http://schemas.microsoft.com/office/drawing/2014/main" val="2431024213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91426485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89639786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02996298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112262643"/>
                    </a:ext>
                  </a:extLst>
                </a:gridCol>
              </a:tblGrid>
              <a:tr h="218252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399285"/>
                  </a:ext>
                </a:extLst>
              </a:tr>
            </a:tbl>
          </a:graphicData>
        </a:graphic>
      </p:graphicFrame>
      <p:graphicFrame>
        <p:nvGraphicFramePr>
          <p:cNvPr id="91" name="Table 90">
            <a:extLst>
              <a:ext uri="{FF2B5EF4-FFF2-40B4-BE49-F238E27FC236}">
                <a16:creationId xmlns:a16="http://schemas.microsoft.com/office/drawing/2014/main" id="{C9CA7D1A-0EC0-214C-8964-7B9236685B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7509716"/>
              </p:ext>
            </p:extLst>
          </p:nvPr>
        </p:nvGraphicFramePr>
        <p:xfrm>
          <a:off x="4821673" y="5592308"/>
          <a:ext cx="4334935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987">
                  <a:extLst>
                    <a:ext uri="{9D8B030D-6E8A-4147-A177-3AD203B41FA5}">
                      <a16:colId xmlns:a16="http://schemas.microsoft.com/office/drawing/2014/main" val="2431024213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91426485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89639786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02996298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112262643"/>
                    </a:ext>
                  </a:extLst>
                </a:gridCol>
              </a:tblGrid>
              <a:tr h="218252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399285"/>
                  </a:ext>
                </a:extLst>
              </a:tr>
            </a:tbl>
          </a:graphicData>
        </a:graphic>
      </p:graphicFrame>
      <p:sp>
        <p:nvSpPr>
          <p:cNvPr id="92" name="TextBox 91">
            <a:extLst>
              <a:ext uri="{FF2B5EF4-FFF2-40B4-BE49-F238E27FC236}">
                <a16:creationId xmlns:a16="http://schemas.microsoft.com/office/drawing/2014/main" id="{84828B20-94AC-4E47-AC84-7B89A7115BF6}"/>
              </a:ext>
            </a:extLst>
          </p:cNvPr>
          <p:cNvSpPr txBox="1"/>
          <p:nvPr/>
        </p:nvSpPr>
        <p:spPr>
          <a:xfrm>
            <a:off x="9220061" y="5505560"/>
            <a:ext cx="2080730" cy="4411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200" dirty="0"/>
              <a:t>search()</a:t>
            </a:r>
            <a:endParaRPr kumimoji="0" lang="en-US" sz="2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BE64FC3F-E8A0-AE41-A121-785D5D2D7137}"/>
              </a:ext>
            </a:extLst>
          </p:cNvPr>
          <p:cNvSpPr txBox="1"/>
          <p:nvPr/>
        </p:nvSpPr>
        <p:spPr>
          <a:xfrm>
            <a:off x="6764312" y="5908113"/>
            <a:ext cx="472481" cy="4411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✔️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9DFCFDAA-53F6-2344-B012-8997D6B6B4F4}"/>
              </a:ext>
            </a:extLst>
          </p:cNvPr>
          <p:cNvSpPr txBox="1"/>
          <p:nvPr/>
        </p:nvSpPr>
        <p:spPr>
          <a:xfrm>
            <a:off x="1777689" y="6322042"/>
            <a:ext cx="2980531" cy="4411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input = {</a:t>
            </a:r>
            <a:r>
              <a:rPr lang="en-US" sz="2200" dirty="0">
                <a:solidFill>
                  <a:schemeClr val="tx1"/>
                </a:solidFill>
              </a:rPr>
              <a:t>2</a:t>
            </a: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, </a:t>
            </a:r>
            <a:r>
              <a:rPr lang="en-US" sz="2200" dirty="0"/>
              <a:t>2</a:t>
            </a: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, </a:t>
            </a:r>
            <a:r>
              <a:rPr lang="en-US" sz="2200" dirty="0">
                <a:solidFill>
                  <a:srgbClr val="FF0000"/>
                </a:solidFill>
              </a:rPr>
              <a:t>3</a:t>
            </a:r>
            <a:r>
              <a:rPr lang="en-US" sz="2200" dirty="0"/>
              <a:t>, 3</a:t>
            </a: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}:</a:t>
            </a:r>
          </a:p>
        </p:txBody>
      </p:sp>
      <p:graphicFrame>
        <p:nvGraphicFramePr>
          <p:cNvPr id="100" name="Table 99">
            <a:extLst>
              <a:ext uri="{FF2B5EF4-FFF2-40B4-BE49-F238E27FC236}">
                <a16:creationId xmlns:a16="http://schemas.microsoft.com/office/drawing/2014/main" id="{407AD726-2047-FC43-9D2F-8BE471CD4B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6318031"/>
              </p:ext>
            </p:extLst>
          </p:nvPr>
        </p:nvGraphicFramePr>
        <p:xfrm>
          <a:off x="4825751" y="6319154"/>
          <a:ext cx="4334935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987">
                  <a:extLst>
                    <a:ext uri="{9D8B030D-6E8A-4147-A177-3AD203B41FA5}">
                      <a16:colId xmlns:a16="http://schemas.microsoft.com/office/drawing/2014/main" val="2431024213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91426485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89639786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02996298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112262643"/>
                    </a:ext>
                  </a:extLst>
                </a:gridCol>
              </a:tblGrid>
              <a:tr h="174361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399285"/>
                  </a:ext>
                </a:extLst>
              </a:tr>
            </a:tbl>
          </a:graphicData>
        </a:graphic>
      </p:graphicFrame>
      <p:graphicFrame>
        <p:nvGraphicFramePr>
          <p:cNvPr id="101" name="Table 100">
            <a:extLst>
              <a:ext uri="{FF2B5EF4-FFF2-40B4-BE49-F238E27FC236}">
                <a16:creationId xmlns:a16="http://schemas.microsoft.com/office/drawing/2014/main" id="{9441576C-0791-D746-B9FD-D9453F2E9D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3792054"/>
              </p:ext>
            </p:extLst>
          </p:nvPr>
        </p:nvGraphicFramePr>
        <p:xfrm>
          <a:off x="4821673" y="6319154"/>
          <a:ext cx="4334935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987">
                  <a:extLst>
                    <a:ext uri="{9D8B030D-6E8A-4147-A177-3AD203B41FA5}">
                      <a16:colId xmlns:a16="http://schemas.microsoft.com/office/drawing/2014/main" val="2431024213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91426485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89639786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02996298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112262643"/>
                    </a:ext>
                  </a:extLst>
                </a:gridCol>
              </a:tblGrid>
              <a:tr h="218252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399285"/>
                  </a:ext>
                </a:extLst>
              </a:tr>
            </a:tbl>
          </a:graphicData>
        </a:graphic>
      </p:graphicFrame>
      <p:graphicFrame>
        <p:nvGraphicFramePr>
          <p:cNvPr id="102" name="Table 101">
            <a:extLst>
              <a:ext uri="{FF2B5EF4-FFF2-40B4-BE49-F238E27FC236}">
                <a16:creationId xmlns:a16="http://schemas.microsoft.com/office/drawing/2014/main" id="{F52E8FAE-2323-3F45-8B0F-46150DAED8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1060647"/>
              </p:ext>
            </p:extLst>
          </p:nvPr>
        </p:nvGraphicFramePr>
        <p:xfrm>
          <a:off x="4821673" y="6319154"/>
          <a:ext cx="4334935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987">
                  <a:extLst>
                    <a:ext uri="{9D8B030D-6E8A-4147-A177-3AD203B41FA5}">
                      <a16:colId xmlns:a16="http://schemas.microsoft.com/office/drawing/2014/main" val="2431024213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91426485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89639786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02996298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112262643"/>
                    </a:ext>
                  </a:extLst>
                </a:gridCol>
              </a:tblGrid>
              <a:tr h="218252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399285"/>
                  </a:ext>
                </a:extLst>
              </a:tr>
            </a:tbl>
          </a:graphicData>
        </a:graphic>
      </p:graphicFrame>
      <p:sp>
        <p:nvSpPr>
          <p:cNvPr id="103" name="TextBox 102">
            <a:extLst>
              <a:ext uri="{FF2B5EF4-FFF2-40B4-BE49-F238E27FC236}">
                <a16:creationId xmlns:a16="http://schemas.microsoft.com/office/drawing/2014/main" id="{E979A37A-BF2C-9B44-81B8-0981A1134337}"/>
              </a:ext>
            </a:extLst>
          </p:cNvPr>
          <p:cNvSpPr txBox="1"/>
          <p:nvPr/>
        </p:nvSpPr>
        <p:spPr>
          <a:xfrm>
            <a:off x="9220061" y="6232406"/>
            <a:ext cx="2080730" cy="4411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200" dirty="0"/>
              <a:t>search()</a:t>
            </a:r>
            <a:endParaRPr kumimoji="0" lang="en-US" sz="2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graphicFrame>
        <p:nvGraphicFramePr>
          <p:cNvPr id="104" name="Table 103">
            <a:extLst>
              <a:ext uri="{FF2B5EF4-FFF2-40B4-BE49-F238E27FC236}">
                <a16:creationId xmlns:a16="http://schemas.microsoft.com/office/drawing/2014/main" id="{43DEAC36-6825-874C-BBD8-239BF9CE00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4732215"/>
              </p:ext>
            </p:extLst>
          </p:nvPr>
        </p:nvGraphicFramePr>
        <p:xfrm>
          <a:off x="4821673" y="6319593"/>
          <a:ext cx="4334935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987">
                  <a:extLst>
                    <a:ext uri="{9D8B030D-6E8A-4147-A177-3AD203B41FA5}">
                      <a16:colId xmlns:a16="http://schemas.microsoft.com/office/drawing/2014/main" val="2431024213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91426485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89639786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02996298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112262643"/>
                    </a:ext>
                  </a:extLst>
                </a:gridCol>
              </a:tblGrid>
              <a:tr h="218252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399285"/>
                  </a:ext>
                </a:extLst>
              </a:tr>
            </a:tbl>
          </a:graphicData>
        </a:graphic>
      </p:graphicFrame>
      <p:sp>
        <p:nvSpPr>
          <p:cNvPr id="105" name="TextBox 104">
            <a:extLst>
              <a:ext uri="{FF2B5EF4-FFF2-40B4-BE49-F238E27FC236}">
                <a16:creationId xmlns:a16="http://schemas.microsoft.com/office/drawing/2014/main" id="{55A8A8F6-ADF0-1E4E-9A97-C3FDF5A4070C}"/>
              </a:ext>
            </a:extLst>
          </p:cNvPr>
          <p:cNvSpPr txBox="1"/>
          <p:nvPr/>
        </p:nvSpPr>
        <p:spPr>
          <a:xfrm>
            <a:off x="6741488" y="6650734"/>
            <a:ext cx="472481" cy="4411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✔️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1ED099BC-D3BA-9D47-99E7-C36FD9FF84BC}"/>
              </a:ext>
            </a:extLst>
          </p:cNvPr>
          <p:cNvSpPr txBox="1"/>
          <p:nvPr/>
        </p:nvSpPr>
        <p:spPr>
          <a:xfrm>
            <a:off x="1777689" y="7030923"/>
            <a:ext cx="2980531" cy="4411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input = {</a:t>
            </a:r>
            <a:r>
              <a:rPr lang="en-US" sz="2200" dirty="0">
                <a:solidFill>
                  <a:schemeClr val="tx1"/>
                </a:solidFill>
              </a:rPr>
              <a:t>2</a:t>
            </a: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, </a:t>
            </a:r>
            <a:r>
              <a:rPr lang="en-US" sz="2200" dirty="0"/>
              <a:t>2</a:t>
            </a: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, </a:t>
            </a:r>
            <a:r>
              <a:rPr lang="en-US" sz="2200" dirty="0"/>
              <a:t>3, </a:t>
            </a:r>
            <a:r>
              <a:rPr lang="en-US" sz="2200" dirty="0">
                <a:solidFill>
                  <a:srgbClr val="FF0000"/>
                </a:solidFill>
              </a:rPr>
              <a:t>3</a:t>
            </a: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}:</a:t>
            </a:r>
          </a:p>
        </p:txBody>
      </p:sp>
      <p:graphicFrame>
        <p:nvGraphicFramePr>
          <p:cNvPr id="107" name="Table 106">
            <a:extLst>
              <a:ext uri="{FF2B5EF4-FFF2-40B4-BE49-F238E27FC236}">
                <a16:creationId xmlns:a16="http://schemas.microsoft.com/office/drawing/2014/main" id="{9A07F585-D230-6846-A002-696A9A07D1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1503418"/>
              </p:ext>
            </p:extLst>
          </p:nvPr>
        </p:nvGraphicFramePr>
        <p:xfrm>
          <a:off x="4825751" y="7028035"/>
          <a:ext cx="4334935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987">
                  <a:extLst>
                    <a:ext uri="{9D8B030D-6E8A-4147-A177-3AD203B41FA5}">
                      <a16:colId xmlns:a16="http://schemas.microsoft.com/office/drawing/2014/main" val="2431024213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91426485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89639786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02996298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112262643"/>
                    </a:ext>
                  </a:extLst>
                </a:gridCol>
              </a:tblGrid>
              <a:tr h="174361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399285"/>
                  </a:ext>
                </a:extLst>
              </a:tr>
            </a:tbl>
          </a:graphicData>
        </a:graphic>
      </p:graphicFrame>
      <p:graphicFrame>
        <p:nvGraphicFramePr>
          <p:cNvPr id="108" name="Table 107">
            <a:extLst>
              <a:ext uri="{FF2B5EF4-FFF2-40B4-BE49-F238E27FC236}">
                <a16:creationId xmlns:a16="http://schemas.microsoft.com/office/drawing/2014/main" id="{4ED2F8AA-0FF2-1F49-AE83-2C93C261A4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0114341"/>
              </p:ext>
            </p:extLst>
          </p:nvPr>
        </p:nvGraphicFramePr>
        <p:xfrm>
          <a:off x="4821673" y="7028035"/>
          <a:ext cx="4334935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987">
                  <a:extLst>
                    <a:ext uri="{9D8B030D-6E8A-4147-A177-3AD203B41FA5}">
                      <a16:colId xmlns:a16="http://schemas.microsoft.com/office/drawing/2014/main" val="2431024213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91426485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89639786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02996298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112262643"/>
                    </a:ext>
                  </a:extLst>
                </a:gridCol>
              </a:tblGrid>
              <a:tr h="218252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399285"/>
                  </a:ext>
                </a:extLst>
              </a:tr>
            </a:tbl>
          </a:graphicData>
        </a:graphic>
      </p:graphicFrame>
      <p:graphicFrame>
        <p:nvGraphicFramePr>
          <p:cNvPr id="109" name="Table 108">
            <a:extLst>
              <a:ext uri="{FF2B5EF4-FFF2-40B4-BE49-F238E27FC236}">
                <a16:creationId xmlns:a16="http://schemas.microsoft.com/office/drawing/2014/main" id="{9185F8EB-31DD-314E-84E4-6FAAF1C7D5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6917439"/>
              </p:ext>
            </p:extLst>
          </p:nvPr>
        </p:nvGraphicFramePr>
        <p:xfrm>
          <a:off x="4821673" y="7028035"/>
          <a:ext cx="4334935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987">
                  <a:extLst>
                    <a:ext uri="{9D8B030D-6E8A-4147-A177-3AD203B41FA5}">
                      <a16:colId xmlns:a16="http://schemas.microsoft.com/office/drawing/2014/main" val="2431024213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91426485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89639786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02996298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112262643"/>
                    </a:ext>
                  </a:extLst>
                </a:gridCol>
              </a:tblGrid>
              <a:tr h="218252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399285"/>
                  </a:ext>
                </a:extLst>
              </a:tr>
            </a:tbl>
          </a:graphicData>
        </a:graphic>
      </p:graphicFrame>
      <p:sp>
        <p:nvSpPr>
          <p:cNvPr id="110" name="TextBox 109">
            <a:extLst>
              <a:ext uri="{FF2B5EF4-FFF2-40B4-BE49-F238E27FC236}">
                <a16:creationId xmlns:a16="http://schemas.microsoft.com/office/drawing/2014/main" id="{8ECDCBE6-CAB0-334E-8A69-573FF4EF4DFF}"/>
              </a:ext>
            </a:extLst>
          </p:cNvPr>
          <p:cNvSpPr txBox="1"/>
          <p:nvPr/>
        </p:nvSpPr>
        <p:spPr>
          <a:xfrm>
            <a:off x="9220061" y="6941287"/>
            <a:ext cx="2080730" cy="4411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200" dirty="0"/>
              <a:t>search()</a:t>
            </a:r>
            <a:endParaRPr kumimoji="0" lang="en-US" sz="2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graphicFrame>
        <p:nvGraphicFramePr>
          <p:cNvPr id="111" name="Table 110">
            <a:extLst>
              <a:ext uri="{FF2B5EF4-FFF2-40B4-BE49-F238E27FC236}">
                <a16:creationId xmlns:a16="http://schemas.microsoft.com/office/drawing/2014/main" id="{FA430109-7D1F-2143-903A-CD0AB3FE14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9624606"/>
              </p:ext>
            </p:extLst>
          </p:nvPr>
        </p:nvGraphicFramePr>
        <p:xfrm>
          <a:off x="4821673" y="7028474"/>
          <a:ext cx="4334935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6987">
                  <a:extLst>
                    <a:ext uri="{9D8B030D-6E8A-4147-A177-3AD203B41FA5}">
                      <a16:colId xmlns:a16="http://schemas.microsoft.com/office/drawing/2014/main" val="2431024213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91426485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3896397866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029962989"/>
                    </a:ext>
                  </a:extLst>
                </a:gridCol>
                <a:gridCol w="866987">
                  <a:extLst>
                    <a:ext uri="{9D8B030D-6E8A-4147-A177-3AD203B41FA5}">
                      <a16:colId xmlns:a16="http://schemas.microsoft.com/office/drawing/2014/main" val="4112262643"/>
                    </a:ext>
                  </a:extLst>
                </a:gridCol>
              </a:tblGrid>
              <a:tr h="218252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en-US" dirty="0"/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399285"/>
                  </a:ext>
                </a:extLst>
              </a:tr>
            </a:tbl>
          </a:graphicData>
        </a:graphic>
      </p:graphicFrame>
      <p:sp>
        <p:nvSpPr>
          <p:cNvPr id="118" name="TextBox 117">
            <a:extLst>
              <a:ext uri="{FF2B5EF4-FFF2-40B4-BE49-F238E27FC236}">
                <a16:creationId xmlns:a16="http://schemas.microsoft.com/office/drawing/2014/main" id="{7EB35960-8EEC-BF4C-8075-E3613F7A93F7}"/>
              </a:ext>
            </a:extLst>
          </p:cNvPr>
          <p:cNvSpPr txBox="1"/>
          <p:nvPr/>
        </p:nvSpPr>
        <p:spPr>
          <a:xfrm>
            <a:off x="2437881" y="7771535"/>
            <a:ext cx="7210263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2400" dirty="0">
                <a:solidFill>
                  <a:schemeClr val="tx1"/>
                </a:solidFill>
              </a:rPr>
              <a:t># of comparisons in adjacent invocations are similar  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91C25519-AE85-A441-9E1E-CB8DAABD8E9A}"/>
              </a:ext>
            </a:extLst>
          </p:cNvPr>
          <p:cNvSpPr txBox="1"/>
          <p:nvPr/>
        </p:nvSpPr>
        <p:spPr>
          <a:xfrm>
            <a:off x="2437880" y="8627784"/>
            <a:ext cx="7210263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2400" dirty="0">
                <a:solidFill>
                  <a:schemeClr val="tx1"/>
                </a:solidFill>
              </a:rPr>
              <a:t># of instructions in adjacent invocations are similar  </a:t>
            </a:r>
          </a:p>
        </p:txBody>
      </p:sp>
      <p:sp>
        <p:nvSpPr>
          <p:cNvPr id="8" name="Curved Right Arrow 7">
            <a:extLst>
              <a:ext uri="{FF2B5EF4-FFF2-40B4-BE49-F238E27FC236}">
                <a16:creationId xmlns:a16="http://schemas.microsoft.com/office/drawing/2014/main" id="{46C55025-5CD2-0049-999F-0879D39A6781}"/>
              </a:ext>
            </a:extLst>
          </p:cNvPr>
          <p:cNvSpPr/>
          <p:nvPr/>
        </p:nvSpPr>
        <p:spPr>
          <a:xfrm>
            <a:off x="1903344" y="8007496"/>
            <a:ext cx="534537" cy="914400"/>
          </a:xfrm>
          <a:prstGeom prst="curvedRightArrow">
            <a:avLst/>
          </a:prstGeom>
          <a:solidFill>
            <a:srgbClr val="00B0F0"/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17116321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50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000"/>
                            </p:stCondLst>
                            <p:childTnLst>
                              <p:par>
                                <p:cTn id="7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500"/>
                            </p:stCondLst>
                            <p:childTnLst>
                              <p:par>
                                <p:cTn id="8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9" grpId="0"/>
      <p:bldP spid="53" grpId="0"/>
      <p:bldP spid="58" grpId="0"/>
      <p:bldP spid="78" grpId="0"/>
      <p:bldP spid="87" grpId="0"/>
      <p:bldP spid="88" grpId="0"/>
      <p:bldP spid="92" grpId="0"/>
      <p:bldP spid="98" grpId="0"/>
      <p:bldP spid="99" grpId="0"/>
      <p:bldP spid="103" grpId="0"/>
      <p:bldP spid="105" grpId="0"/>
      <p:bldP spid="106" grpId="0"/>
      <p:bldP spid="110" grpId="0"/>
      <p:bldP spid="118" grpId="0"/>
      <p:bldP spid="119" grpId="0"/>
      <p:bldP spid="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579E9-1262-8945-AF66-E6D6D06EC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884" y="302872"/>
            <a:ext cx="11099800" cy="1452894"/>
          </a:xfrm>
        </p:spPr>
        <p:txBody>
          <a:bodyPr>
            <a:normAutofit/>
          </a:bodyPr>
          <a:lstStyle/>
          <a:p>
            <a:r>
              <a:rPr lang="en-US" sz="6000" dirty="0"/>
              <a:t>Case Study — MASNUM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10DD14-AAE4-C447-AA87-D6172C72E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499" y="2057400"/>
            <a:ext cx="11647199" cy="6286500"/>
          </a:xfrm>
        </p:spPr>
        <p:txBody>
          <a:bodyPr/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C8A2B-1093-2E46-8216-4841E68F69F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31</a:t>
            </a:fld>
            <a:endParaRPr lang="en-US"/>
          </a:p>
        </p:txBody>
      </p:sp>
      <p:sp>
        <p:nvSpPr>
          <p:cNvPr id="34" name="User provides instrumentation points…">
            <a:extLst>
              <a:ext uri="{FF2B5EF4-FFF2-40B4-BE49-F238E27FC236}">
                <a16:creationId xmlns:a16="http://schemas.microsoft.com/office/drawing/2014/main" id="{1733DA16-7D8B-E449-B827-74CB458A787E}"/>
              </a:ext>
            </a:extLst>
          </p:cNvPr>
          <p:cNvSpPr txBox="1">
            <a:spLocks/>
          </p:cNvSpPr>
          <p:nvPr/>
        </p:nvSpPr>
        <p:spPr>
          <a:xfrm>
            <a:off x="552116" y="1716494"/>
            <a:ext cx="12384449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>
            <a:normAutofit/>
          </a:bodyPr>
          <a:lstStyle>
            <a:lvl1pPr marL="317500" marR="0" indent="-317500" algn="l" defTabSz="584200" rtl="0" latinLnBrk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Tx/>
              <a:buSzPct val="70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762000" marR="0" indent="-317500" algn="l" defTabSz="584200" rtl="0" latinLnBrk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Tx/>
              <a:buSzPct val="55000"/>
              <a:buFontTx/>
              <a:buChar char="✦"/>
              <a:tabLst/>
              <a:defRPr sz="30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1206500" marR="0" indent="-317500" algn="l" defTabSz="584200" rtl="0" latinLnBrk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Tx/>
              <a:buSzPct val="70000"/>
              <a:buFontTx/>
              <a:buChar char="✴"/>
              <a:tabLst/>
              <a:defRPr sz="2800" b="0" i="0" u="none" strike="noStrike" cap="none" spc="0" baseline="0">
                <a:ln>
                  <a:noFill/>
                </a:ln>
                <a:solidFill>
                  <a:schemeClr val="accent5">
                    <a:hueOff val="-176146"/>
                    <a:satOff val="3665"/>
                    <a:lumOff val="-13986"/>
                  </a:schemeClr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hangingPunct="1"/>
            <a:r>
              <a:rPr lang="en-US" dirty="0"/>
              <a:t>Optimization</a:t>
            </a:r>
          </a:p>
          <a:p>
            <a:pPr lvl="1" hangingPunct="1"/>
            <a:r>
              <a:rPr lang="en-US" dirty="0"/>
              <a:t>Locality-friendly search</a:t>
            </a:r>
          </a:p>
          <a:p>
            <a:pPr lvl="2" hangingPunct="1">
              <a:buFont typeface="Arial" panose="020B0604020202020204" pitchFamily="34" charset="0"/>
              <a:buChar char="•"/>
            </a:pPr>
            <a:r>
              <a:rPr lang="en-US" dirty="0"/>
              <a:t>Start from the location where the previous search finishes</a:t>
            </a:r>
          </a:p>
          <a:p>
            <a:pPr lvl="2" hangingPunct="1">
              <a:buFont typeface="Arial" panose="020B0604020202020204" pitchFamily="34" charset="0"/>
              <a:buChar char="•"/>
            </a:pPr>
            <a:r>
              <a:rPr lang="en-US" dirty="0"/>
              <a:t>Speedup: 54%</a:t>
            </a:r>
          </a:p>
          <a:p>
            <a:pPr lvl="2" hangingPunct="1">
              <a:buFont typeface="Arial" panose="020B0604020202020204" pitchFamily="34" charset="0"/>
              <a:buChar char="•"/>
            </a:pPr>
            <a:r>
              <a:rPr lang="en-US" dirty="0"/>
              <a:t>Variance: 35% -&gt; 2%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4382BD-55D8-D54C-BD53-E7324D84E225}"/>
              </a:ext>
            </a:extLst>
          </p:cNvPr>
          <p:cNvSpPr txBox="1"/>
          <p:nvPr/>
        </p:nvSpPr>
        <p:spPr>
          <a:xfrm>
            <a:off x="1348036" y="8023086"/>
            <a:ext cx="4738778" cy="425758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1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i</a:t>
            </a:r>
            <a:r>
              <a:rPr kumimoji="0" lang="en-US" sz="2100" b="0" i="0" u="none" strike="noStrike" cap="none" spc="0" normalizeH="0" baseline="3000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th</a:t>
            </a:r>
            <a:r>
              <a:rPr kumimoji="0" lang="en-US" sz="21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invocation of search()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1DAC751-4F78-C34B-9517-997AD5A7E4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7986" y="5513613"/>
            <a:ext cx="5534698" cy="252834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9C8FDE0-9DDB-A94C-9EEC-14535208DF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884" y="5513613"/>
            <a:ext cx="5093066" cy="248938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2006C338-CCDB-8D41-ADC5-0AFC5D895162}"/>
              </a:ext>
            </a:extLst>
          </p:cNvPr>
          <p:cNvSpPr txBox="1"/>
          <p:nvPr/>
        </p:nvSpPr>
        <p:spPr>
          <a:xfrm>
            <a:off x="1348036" y="8427944"/>
            <a:ext cx="4738778" cy="471924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(1) Variance before optimization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8EE2B88-4D37-764E-BE9B-5D58FB72A29F}"/>
              </a:ext>
            </a:extLst>
          </p:cNvPr>
          <p:cNvSpPr txBox="1"/>
          <p:nvPr/>
        </p:nvSpPr>
        <p:spPr>
          <a:xfrm>
            <a:off x="7536762" y="8037106"/>
            <a:ext cx="4738778" cy="425758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1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i</a:t>
            </a:r>
            <a:r>
              <a:rPr kumimoji="0" lang="en-US" sz="2100" b="0" i="0" u="none" strike="noStrike" cap="none" spc="0" normalizeH="0" baseline="3000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th</a:t>
            </a:r>
            <a:r>
              <a:rPr kumimoji="0" lang="en-US" sz="21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invocation of search()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05ABABC-A06F-0F4B-BC52-B9E662836E2A}"/>
              </a:ext>
            </a:extLst>
          </p:cNvPr>
          <p:cNvSpPr txBox="1"/>
          <p:nvPr/>
        </p:nvSpPr>
        <p:spPr>
          <a:xfrm>
            <a:off x="7536762" y="8415734"/>
            <a:ext cx="4738778" cy="471924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chemeClr val="tx1"/>
                </a:solidFill>
              </a:rPr>
              <a:t>(2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) Variance after optimization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AE6162-6126-8B42-A35D-48D3F2E53B57}"/>
              </a:ext>
            </a:extLst>
          </p:cNvPr>
          <p:cNvSpPr txBox="1"/>
          <p:nvPr/>
        </p:nvSpPr>
        <p:spPr>
          <a:xfrm rot="16200000">
            <a:off x="-634470" y="6545424"/>
            <a:ext cx="2671335" cy="4257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1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# of instructions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1981FF3-3533-CB4B-8D9E-A6219CFE0E49}"/>
              </a:ext>
            </a:extLst>
          </p:cNvPr>
          <p:cNvSpPr txBox="1"/>
          <p:nvPr/>
        </p:nvSpPr>
        <p:spPr>
          <a:xfrm rot="16200000">
            <a:off x="5379613" y="6454448"/>
            <a:ext cx="2671335" cy="4257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1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# of instructions</a:t>
            </a:r>
          </a:p>
        </p:txBody>
      </p:sp>
    </p:spTree>
    <p:extLst>
      <p:ext uri="{BB962C8B-B14F-4D97-AF65-F5344CB8AC3E}">
        <p14:creationId xmlns:p14="http://schemas.microsoft.com/office/powerpoint/2010/main" val="315784839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1" grpId="0" animBg="1"/>
      <p:bldP spid="23" grpId="0" animBg="1"/>
      <p:bldP spid="24" grpId="0" animBg="1"/>
      <p:bldP spid="25" grpId="0"/>
      <p:bldP spid="2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579E9-1262-8945-AF66-E6D6D06EC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884" y="302872"/>
            <a:ext cx="11099800" cy="1452894"/>
          </a:xfrm>
        </p:spPr>
        <p:txBody>
          <a:bodyPr>
            <a:normAutofit/>
          </a:bodyPr>
          <a:lstStyle/>
          <a:p>
            <a:r>
              <a:rPr lang="en-US" sz="6000" dirty="0"/>
              <a:t>Case Study — Parsec </a:t>
            </a:r>
            <a:r>
              <a:rPr lang="en-US" sz="6000" dirty="0" err="1"/>
              <a:t>Decup</a:t>
            </a:r>
            <a:endParaRPr lang="en-US" sz="6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10DD14-AAE4-C447-AA87-D6172C72E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499" y="2057400"/>
            <a:ext cx="11647199" cy="6286500"/>
          </a:xfrm>
        </p:spPr>
        <p:txBody>
          <a:bodyPr/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C8A2B-1093-2E46-8216-4841E68F69F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32</a:t>
            </a:fld>
            <a:endParaRPr lang="en-US"/>
          </a:p>
        </p:txBody>
      </p:sp>
      <p:sp>
        <p:nvSpPr>
          <p:cNvPr id="34" name="User provides instrumentation points…">
            <a:extLst>
              <a:ext uri="{FF2B5EF4-FFF2-40B4-BE49-F238E27FC236}">
                <a16:creationId xmlns:a16="http://schemas.microsoft.com/office/drawing/2014/main" id="{1733DA16-7D8B-E449-B827-74CB458A787E}"/>
              </a:ext>
            </a:extLst>
          </p:cNvPr>
          <p:cNvSpPr txBox="1">
            <a:spLocks/>
          </p:cNvSpPr>
          <p:nvPr/>
        </p:nvSpPr>
        <p:spPr>
          <a:xfrm>
            <a:off x="552116" y="1716494"/>
            <a:ext cx="12384449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>
            <a:normAutofit/>
          </a:bodyPr>
          <a:lstStyle>
            <a:lvl1pPr marL="317500" marR="0" indent="-317500" algn="l" defTabSz="584200" rtl="0" latinLnBrk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Tx/>
              <a:buSzPct val="70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1pPr>
            <a:lvl2pPr marL="762000" marR="0" indent="-317500" algn="l" defTabSz="584200" rtl="0" latinLnBrk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Tx/>
              <a:buSzPct val="55000"/>
              <a:buFontTx/>
              <a:buChar char="✦"/>
              <a:tabLst/>
              <a:defRPr sz="3000" b="0" i="0" u="none" strike="noStrike" cap="none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2pPr>
            <a:lvl3pPr marL="1206500" marR="0" indent="-317500" algn="l" defTabSz="584200" rtl="0" latinLnBrk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Tx/>
              <a:buSzPct val="70000"/>
              <a:buFontTx/>
              <a:buChar char="✴"/>
              <a:tabLst/>
              <a:defRPr sz="2800" b="0" i="0" u="none" strike="noStrike" cap="none" spc="0" baseline="0">
                <a:ln>
                  <a:noFill/>
                </a:ln>
                <a:solidFill>
                  <a:schemeClr val="accent5">
                    <a:hueOff val="-176146"/>
                    <a:satOff val="3665"/>
                    <a:lumOff val="-13986"/>
                  </a:schemeClr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3pPr>
            <a:lvl4pPr marL="1778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4pPr>
            <a:lvl5pPr marL="2222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hangingPunct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A18362-020B-F245-A110-02006561AB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884" y="2331394"/>
            <a:ext cx="7707725" cy="3213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2558A1-8316-9D43-8FEF-EAC025EFA4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884" y="5778665"/>
            <a:ext cx="7707725" cy="337487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C283612-6E63-8540-B47A-E6536FEF5C64}"/>
              </a:ext>
            </a:extLst>
          </p:cNvPr>
          <p:cNvSpPr txBox="1"/>
          <p:nvPr/>
        </p:nvSpPr>
        <p:spPr>
          <a:xfrm>
            <a:off x="8398033" y="3503011"/>
            <a:ext cx="4706965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(1) Variance before optimization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964B3D-501F-6945-8F03-DF6DE10D9810}"/>
              </a:ext>
            </a:extLst>
          </p:cNvPr>
          <p:cNvSpPr txBox="1"/>
          <p:nvPr/>
        </p:nvSpPr>
        <p:spPr>
          <a:xfrm>
            <a:off x="8500339" y="6870246"/>
            <a:ext cx="4301956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(2) Variance after optimization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5421F7-B18E-3C4E-98DD-8CF230FF8C89}"/>
              </a:ext>
            </a:extLst>
          </p:cNvPr>
          <p:cNvSpPr txBox="1"/>
          <p:nvPr/>
        </p:nvSpPr>
        <p:spPr>
          <a:xfrm>
            <a:off x="2730788" y="5289189"/>
            <a:ext cx="4738778" cy="425758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1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i</a:t>
            </a:r>
            <a:r>
              <a:rPr kumimoji="0" lang="en-US" sz="2100" b="0" i="0" u="none" strike="noStrike" cap="none" spc="0" normalizeH="0" baseline="3000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th</a:t>
            </a:r>
            <a:r>
              <a:rPr kumimoji="0" lang="en-US" sz="21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invocation of </a:t>
            </a:r>
            <a:r>
              <a:rPr kumimoji="0" lang="en-US" sz="21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hashtable_search</a:t>
            </a:r>
            <a:r>
              <a:rPr kumimoji="0" lang="en-US" sz="21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()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22BF6E-15EC-AF46-810F-655D1249BEB9}"/>
              </a:ext>
            </a:extLst>
          </p:cNvPr>
          <p:cNvSpPr txBox="1"/>
          <p:nvPr/>
        </p:nvSpPr>
        <p:spPr>
          <a:xfrm>
            <a:off x="2730788" y="8856955"/>
            <a:ext cx="4738778" cy="425758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1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i</a:t>
            </a:r>
            <a:r>
              <a:rPr kumimoji="0" lang="en-US" sz="2100" b="0" i="0" u="none" strike="noStrike" cap="none" spc="0" normalizeH="0" baseline="3000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th</a:t>
            </a:r>
            <a:r>
              <a:rPr kumimoji="0" lang="en-US" sz="21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invocation of </a:t>
            </a:r>
            <a:r>
              <a:rPr kumimoji="0" lang="en-US" sz="21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hashtable_search</a:t>
            </a:r>
            <a:r>
              <a:rPr kumimoji="0" lang="en-US" sz="21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() </a:t>
            </a:r>
          </a:p>
        </p:txBody>
      </p:sp>
    </p:spTree>
    <p:extLst>
      <p:ext uri="{BB962C8B-B14F-4D97-AF65-F5344CB8AC3E}">
        <p14:creationId xmlns:p14="http://schemas.microsoft.com/office/powerpoint/2010/main" val="7240421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 animBg="1"/>
      <p:bldP spid="13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28304F-C8E1-7447-BD0E-A46CFFAE94F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33</a:t>
            </a:fld>
            <a:endParaRPr lang="en-US"/>
          </a:p>
        </p:txBody>
      </p:sp>
      <p:sp>
        <p:nvSpPr>
          <p:cNvPr id="6" name="User provides instrumentation points…">
            <a:extLst>
              <a:ext uri="{FF2B5EF4-FFF2-40B4-BE49-F238E27FC236}">
                <a16:creationId xmlns:a16="http://schemas.microsoft.com/office/drawing/2014/main" id="{E487F100-9F60-7B49-8017-3829A9D2EF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76786" y="1465594"/>
            <a:ext cx="12384449" cy="62865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err="1"/>
              <a:t>FVSampler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Pinpoints function execution variance with low overhead</a:t>
            </a:r>
          </a:p>
          <a:p>
            <a:pPr lvl="1"/>
            <a:r>
              <a:rPr lang="en-US" dirty="0"/>
              <a:t>Advances the state-of-the-art by demonstrating the ability to synchronize sampling with function boundary</a:t>
            </a:r>
          </a:p>
          <a:p>
            <a:pPr lvl="1"/>
            <a:r>
              <a:rPr lang="en-US" dirty="0"/>
              <a:t>Addresses challenges arising due to combining the usage of PMUs and debug registers</a:t>
            </a:r>
          </a:p>
          <a:p>
            <a:pPr lvl="1"/>
            <a:r>
              <a:rPr lang="en-US" dirty="0"/>
              <a:t>Provides rich insights to identify and optimize unpredictable code performance </a:t>
            </a:r>
          </a:p>
          <a:p>
            <a:pPr marL="444500" lvl="1" indent="0">
              <a:buNone/>
            </a:pPr>
            <a:endParaRPr lang="en-US" dirty="0"/>
          </a:p>
          <a:p>
            <a:pPr marL="444500" lvl="1" indent="0">
              <a:buNone/>
            </a:pPr>
            <a:r>
              <a:rPr lang="en-US" dirty="0"/>
              <a:t>Available at </a:t>
            </a:r>
            <a:r>
              <a:rPr lang="en-US" dirty="0">
                <a:hlinkClick r:id="rId3"/>
              </a:rPr>
              <a:t>https://github.com/WitchTools/FVSampler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44500" lvl="1" indent="0">
              <a:buNone/>
            </a:pPr>
            <a:endParaRPr lang="en-US" dirty="0"/>
          </a:p>
          <a:p>
            <a:pPr lvl="1"/>
            <a:endParaRPr lang="en-US" b="1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168DA066-D5C9-CB45-8DC6-81E3911AC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12700"/>
            <a:ext cx="11099800" cy="1452894"/>
          </a:xfrm>
        </p:spPr>
        <p:txBody>
          <a:bodyPr>
            <a:normAutofit/>
          </a:bodyPr>
          <a:lstStyle/>
          <a:p>
            <a:r>
              <a:rPr lang="en-US" dirty="0"/>
              <a:t>Conclusions</a:t>
            </a:r>
          </a:p>
        </p:txBody>
      </p:sp>
      <p:sp>
        <p:nvSpPr>
          <p:cNvPr id="7" name="矩形 4">
            <a:extLst>
              <a:ext uri="{FF2B5EF4-FFF2-40B4-BE49-F238E27FC236}">
                <a16:creationId xmlns:a16="http://schemas.microsoft.com/office/drawing/2014/main" id="{072B2796-D33F-334D-A663-97A156C4E8F9}"/>
              </a:ext>
            </a:extLst>
          </p:cNvPr>
          <p:cNvSpPr/>
          <p:nvPr/>
        </p:nvSpPr>
        <p:spPr>
          <a:xfrm>
            <a:off x="4432930" y="7694464"/>
            <a:ext cx="33973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Questions?</a:t>
            </a:r>
            <a:endParaRPr lang="zh-CN" altLang="en-US" sz="54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995050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06D04-9C3D-0B45-B231-25A02E3EB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Detect Variance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66376C-C237-6845-8E9D-34F301C768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7079" y="2080260"/>
            <a:ext cx="12237721" cy="6286500"/>
          </a:xfrm>
        </p:spPr>
        <p:txBody>
          <a:bodyPr>
            <a:normAutofit/>
          </a:bodyPr>
          <a:lstStyle/>
          <a:p>
            <a:r>
              <a:rPr lang="en-US" dirty="0"/>
              <a:t>Detect performance anomalies</a:t>
            </a:r>
          </a:p>
          <a:p>
            <a:pPr lvl="1"/>
            <a:r>
              <a:rPr lang="en-US" dirty="0"/>
              <a:t>Especially in latency sensitive applications, e.g., “long tail” latency</a:t>
            </a:r>
          </a:p>
          <a:p>
            <a:r>
              <a:rPr lang="en-US" dirty="0"/>
              <a:t>Necessary for performance predictability</a:t>
            </a:r>
          </a:p>
          <a:p>
            <a:pPr lvl="1"/>
            <a:r>
              <a:rPr lang="en-US" dirty="0"/>
              <a:t>Especially in high performance applications using asynchrony</a:t>
            </a:r>
          </a:p>
          <a:p>
            <a:r>
              <a:rPr lang="en-US" dirty="0"/>
              <a:t>Avoid getting washed by averages</a:t>
            </a:r>
          </a:p>
          <a:p>
            <a:r>
              <a:rPr lang="en-US" dirty="0"/>
              <a:t>Proven technique in enterprise workloads</a:t>
            </a:r>
          </a:p>
          <a:p>
            <a:pPr lvl="1"/>
            <a:r>
              <a:rPr lang="en-US" dirty="0" err="1"/>
              <a:t>VProfiler</a:t>
            </a:r>
            <a:r>
              <a:rPr lang="en-US" dirty="0"/>
              <a:t> [Huang et al. Eurosys’17]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15EC61-E1C9-9841-84CF-1EDE441312A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0641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4BB59-DF59-B54F-998D-7594DB160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46100" y="203200"/>
            <a:ext cx="14097000" cy="1452894"/>
          </a:xfrm>
        </p:spPr>
        <p:txBody>
          <a:bodyPr>
            <a:noAutofit/>
          </a:bodyPr>
          <a:lstStyle/>
          <a:p>
            <a:r>
              <a:rPr lang="en-US" sz="6000" dirty="0"/>
              <a:t>Previous Focus vs. Our Focus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BD6F1-0B60-9948-907B-390CA6E3C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9100" y="1656094"/>
            <a:ext cx="12180600" cy="6286500"/>
          </a:xfrm>
        </p:spPr>
        <p:txBody>
          <a:bodyPr>
            <a:normAutofit/>
          </a:bodyPr>
          <a:lstStyle/>
          <a:p>
            <a:r>
              <a:rPr lang="en-US" dirty="0"/>
              <a:t>Previous focus</a:t>
            </a:r>
          </a:p>
          <a:p>
            <a:pPr lvl="1"/>
            <a:r>
              <a:rPr lang="en-US" dirty="0"/>
              <a:t>Variance of resource usage in MPI functions across different nodes </a:t>
            </a:r>
          </a:p>
          <a:p>
            <a:pPr lvl="1"/>
            <a:r>
              <a:rPr lang="en-US" dirty="0"/>
              <a:t>Rely on function-level instrumentation</a:t>
            </a:r>
          </a:p>
          <a:p>
            <a:pPr marL="444500" lvl="1" indent="0">
              <a:buNone/>
            </a:pPr>
            <a:endParaRPr lang="en-US" dirty="0"/>
          </a:p>
          <a:p>
            <a:r>
              <a:rPr lang="en-US" dirty="0"/>
              <a:t>Our focus</a:t>
            </a:r>
          </a:p>
          <a:p>
            <a:pPr lvl="1"/>
            <a:r>
              <a:rPr lang="en-US" dirty="0"/>
              <a:t>Variance of resource usage within a node across different invocations of the same function</a:t>
            </a:r>
          </a:p>
          <a:p>
            <a:pPr lvl="1"/>
            <a:r>
              <a:rPr lang="en-US" dirty="0"/>
              <a:t>Rely on sampling hardware performance monitoring units (PMU)</a:t>
            </a:r>
          </a:p>
          <a:p>
            <a:pPr marL="444500" lvl="1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7CDF9E-ADAB-D947-821B-BC98A547DB1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63883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4BB59-DF59-B54F-998D-7594DB160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46100" y="203200"/>
            <a:ext cx="14097000" cy="1452894"/>
          </a:xfrm>
        </p:spPr>
        <p:txBody>
          <a:bodyPr>
            <a:noAutofit/>
          </a:bodyPr>
          <a:lstStyle/>
          <a:p>
            <a:r>
              <a:rPr lang="en-US" sz="6000" dirty="0"/>
              <a:t>Motivating Example — GTC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BD6F1-0B60-9948-907B-390CA6E3C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9099" y="1656094"/>
            <a:ext cx="12451511" cy="6286500"/>
          </a:xfrm>
        </p:spPr>
        <p:txBody>
          <a:bodyPr>
            <a:normAutofit/>
          </a:bodyPr>
          <a:lstStyle/>
          <a:p>
            <a:r>
              <a:rPr lang="en-US" dirty="0"/>
              <a:t>Particle-in-cell code for simulations</a:t>
            </a:r>
          </a:p>
          <a:p>
            <a:r>
              <a:rPr lang="en-US" dirty="0"/>
              <a:t>Previous study[1]: </a:t>
            </a:r>
            <a:r>
              <a:rPr lang="en-US" dirty="0">
                <a:solidFill>
                  <a:schemeClr val="tx1"/>
                </a:solidFill>
              </a:rPr>
              <a:t>traverse() introduce cache misses as program executes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7CDF9E-ADAB-D947-821B-BC98A547DB1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3C5CA4-F0EF-E14B-8C66-767692822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3266049"/>
            <a:ext cx="8534400" cy="47344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4CF3383-F2E1-AA4F-A2A6-7F6B06CD578D}"/>
              </a:ext>
            </a:extLst>
          </p:cNvPr>
          <p:cNvSpPr/>
          <p:nvPr/>
        </p:nvSpPr>
        <p:spPr>
          <a:xfrm>
            <a:off x="0" y="8411166"/>
            <a:ext cx="1185545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>
                <a:latin typeface="LinLibertineT"/>
              </a:rPr>
              <a:t>[1] G Marin, G </a:t>
            </a:r>
            <a:r>
              <a:rPr lang="en-US" sz="2000" dirty="0" err="1">
                <a:latin typeface="LinLibertineT"/>
              </a:rPr>
              <a:t>Jin</a:t>
            </a:r>
            <a:r>
              <a:rPr lang="en-US" sz="2000" dirty="0">
                <a:latin typeface="LinLibertineT"/>
              </a:rPr>
              <a:t>, and J Mellor-Crummey. 2008. Managing locality in grand challenge applications: a case study of the gyrokinetic toroidal code. </a:t>
            </a:r>
            <a:r>
              <a:rPr lang="en-US" sz="2000" dirty="0">
                <a:latin typeface="LinLibertineTI"/>
              </a:rPr>
              <a:t>Journal of Physics: Conference Series </a:t>
            </a:r>
            <a:r>
              <a:rPr lang="en-US" sz="2000" dirty="0">
                <a:latin typeface="LinLibertineT"/>
              </a:rPr>
              <a:t>125 (</a:t>
            </a:r>
            <a:r>
              <a:rPr lang="en-US" sz="2000" dirty="0" err="1">
                <a:latin typeface="LinLibertineT"/>
              </a:rPr>
              <a:t>jul</a:t>
            </a:r>
            <a:r>
              <a:rPr lang="en-US" sz="2000" dirty="0">
                <a:latin typeface="LinLibertineT"/>
              </a:rPr>
              <a:t> 2008), 012087. 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DA76E6-E611-F94E-8B7C-7972832C3E87}"/>
              </a:ext>
            </a:extLst>
          </p:cNvPr>
          <p:cNvSpPr txBox="1"/>
          <p:nvPr/>
        </p:nvSpPr>
        <p:spPr>
          <a:xfrm>
            <a:off x="3199022" y="7605788"/>
            <a:ext cx="5722728" cy="564257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000" b="0" i="0" u="none" strike="noStrike" cap="none" spc="0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i</a:t>
            </a:r>
            <a:r>
              <a:rPr kumimoji="0" lang="en-US" sz="3000" b="0" i="0" u="none" strike="noStrike" cap="none" spc="0" normalizeH="0" baseline="30000" dirty="0" err="1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th</a:t>
            </a:r>
            <a:r>
              <a:rPr kumimoji="0" lang="en-US" sz="30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invocation of traverse()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34C704-62A7-5147-B245-ACB669F5DE49}"/>
              </a:ext>
            </a:extLst>
          </p:cNvPr>
          <p:cNvSpPr txBox="1"/>
          <p:nvPr/>
        </p:nvSpPr>
        <p:spPr>
          <a:xfrm rot="16200000">
            <a:off x="811028" y="5354765"/>
            <a:ext cx="3937789" cy="595035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Cache misses</a:t>
            </a:r>
          </a:p>
        </p:txBody>
      </p:sp>
    </p:spTree>
    <p:extLst>
      <p:ext uri="{BB962C8B-B14F-4D97-AF65-F5344CB8AC3E}">
        <p14:creationId xmlns:p14="http://schemas.microsoft.com/office/powerpoint/2010/main" val="110853141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4BB59-DF59-B54F-998D-7594DB160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46100" y="203200"/>
            <a:ext cx="14097000" cy="1452894"/>
          </a:xfrm>
        </p:spPr>
        <p:txBody>
          <a:bodyPr>
            <a:noAutofit/>
          </a:bodyPr>
          <a:lstStyle/>
          <a:p>
            <a:r>
              <a:rPr lang="en-US" sz="6000" dirty="0"/>
              <a:t>Motivating Example — GTC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BD6F1-0B60-9948-907B-390CA6E3C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9100" y="1655064"/>
            <a:ext cx="12585700" cy="8402306"/>
          </a:xfrm>
        </p:spPr>
        <p:txBody>
          <a:bodyPr>
            <a:normAutofit/>
          </a:bodyPr>
          <a:lstStyle/>
          <a:p>
            <a:r>
              <a:rPr lang="en-US" dirty="0"/>
              <a:t>Variance analysis</a:t>
            </a:r>
          </a:p>
          <a:p>
            <a:pPr lvl="1"/>
            <a:r>
              <a:rPr lang="en-US" dirty="0"/>
              <a:t>traverse() accesses particles sequentially: particle1-&gt;particle2-&gt;…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Optimization</a:t>
            </a:r>
          </a:p>
          <a:p>
            <a:pPr lvl="1"/>
            <a:r>
              <a:rPr lang="en-US" dirty="0"/>
              <a:t>Sort particles periodically</a:t>
            </a:r>
          </a:p>
          <a:p>
            <a:pPr lvl="1"/>
            <a:r>
              <a:rPr lang="en-US" dirty="0"/>
              <a:t>~20% speedup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7CDF9E-ADAB-D947-821B-BC98A547DB1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8751F91-C800-B946-97EE-AFCEF8C024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9339182"/>
              </p:ext>
            </p:extLst>
          </p:nvPr>
        </p:nvGraphicFramePr>
        <p:xfrm>
          <a:off x="2509157" y="3850269"/>
          <a:ext cx="8859798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76633">
                  <a:extLst>
                    <a:ext uri="{9D8B030D-6E8A-4147-A177-3AD203B41FA5}">
                      <a16:colId xmlns:a16="http://schemas.microsoft.com/office/drawing/2014/main" val="4226046502"/>
                    </a:ext>
                  </a:extLst>
                </a:gridCol>
                <a:gridCol w="1476633">
                  <a:extLst>
                    <a:ext uri="{9D8B030D-6E8A-4147-A177-3AD203B41FA5}">
                      <a16:colId xmlns:a16="http://schemas.microsoft.com/office/drawing/2014/main" val="1784943317"/>
                    </a:ext>
                  </a:extLst>
                </a:gridCol>
                <a:gridCol w="1476633">
                  <a:extLst>
                    <a:ext uri="{9D8B030D-6E8A-4147-A177-3AD203B41FA5}">
                      <a16:colId xmlns:a16="http://schemas.microsoft.com/office/drawing/2014/main" val="2812766215"/>
                    </a:ext>
                  </a:extLst>
                </a:gridCol>
                <a:gridCol w="1476633">
                  <a:extLst>
                    <a:ext uri="{9D8B030D-6E8A-4147-A177-3AD203B41FA5}">
                      <a16:colId xmlns:a16="http://schemas.microsoft.com/office/drawing/2014/main" val="952025900"/>
                    </a:ext>
                  </a:extLst>
                </a:gridCol>
                <a:gridCol w="1476633">
                  <a:extLst>
                    <a:ext uri="{9D8B030D-6E8A-4147-A177-3AD203B41FA5}">
                      <a16:colId xmlns:a16="http://schemas.microsoft.com/office/drawing/2014/main" val="1827554847"/>
                    </a:ext>
                  </a:extLst>
                </a:gridCol>
                <a:gridCol w="1476633">
                  <a:extLst>
                    <a:ext uri="{9D8B030D-6E8A-4147-A177-3AD203B41FA5}">
                      <a16:colId xmlns:a16="http://schemas.microsoft.com/office/drawing/2014/main" val="32595327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particle1   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particle2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particle3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particle4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particle5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particle6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005357"/>
                  </a:ext>
                </a:extLst>
              </a:tr>
            </a:tbl>
          </a:graphicData>
        </a:graphic>
      </p:graphicFrame>
      <p:sp>
        <p:nvSpPr>
          <p:cNvPr id="12" name="Arc 11">
            <a:extLst>
              <a:ext uri="{FF2B5EF4-FFF2-40B4-BE49-F238E27FC236}">
                <a16:creationId xmlns:a16="http://schemas.microsoft.com/office/drawing/2014/main" id="{D8F9EBAC-025D-9D44-BEDB-0A6CDA92CF98}"/>
              </a:ext>
            </a:extLst>
          </p:cNvPr>
          <p:cNvSpPr/>
          <p:nvPr/>
        </p:nvSpPr>
        <p:spPr>
          <a:xfrm rot="16200000">
            <a:off x="3554129" y="3131492"/>
            <a:ext cx="657188" cy="1435608"/>
          </a:xfrm>
          <a:prstGeom prst="arc">
            <a:avLst>
              <a:gd name="adj1" fmla="val 16200000"/>
              <a:gd name="adj2" fmla="val 5370530"/>
            </a:avLst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         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850BBD67-0C3F-7145-A694-44B89EE1AB06}"/>
              </a:ext>
            </a:extLst>
          </p:cNvPr>
          <p:cNvSpPr/>
          <p:nvPr/>
        </p:nvSpPr>
        <p:spPr>
          <a:xfrm rot="16200000">
            <a:off x="5041651" y="3131492"/>
            <a:ext cx="657188" cy="1444752"/>
          </a:xfrm>
          <a:prstGeom prst="arc">
            <a:avLst>
              <a:gd name="adj1" fmla="val 16200000"/>
              <a:gd name="adj2" fmla="val 5370530"/>
            </a:avLst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</a:t>
            </a: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0CABC2AF-8FA9-CE4A-AD35-7633D2E038FF}"/>
              </a:ext>
            </a:extLst>
          </p:cNvPr>
          <p:cNvSpPr/>
          <p:nvPr/>
        </p:nvSpPr>
        <p:spPr>
          <a:xfrm rot="16200000">
            <a:off x="6533711" y="3131492"/>
            <a:ext cx="657188" cy="1444752"/>
          </a:xfrm>
          <a:prstGeom prst="arc">
            <a:avLst>
              <a:gd name="adj1" fmla="val 16200000"/>
              <a:gd name="adj2" fmla="val 5370530"/>
            </a:avLst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C8D07C04-4B7E-0C48-93E8-4C0C70BA800E}"/>
              </a:ext>
            </a:extLst>
          </p:cNvPr>
          <p:cNvSpPr/>
          <p:nvPr/>
        </p:nvSpPr>
        <p:spPr>
          <a:xfrm rot="16200000">
            <a:off x="8025771" y="3131492"/>
            <a:ext cx="657188" cy="1444752"/>
          </a:xfrm>
          <a:prstGeom prst="arc">
            <a:avLst>
              <a:gd name="adj1" fmla="val 16200000"/>
              <a:gd name="adj2" fmla="val 5370530"/>
            </a:avLst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A7A1CC1E-18D4-E44E-88DE-27A5237C3718}"/>
              </a:ext>
            </a:extLst>
          </p:cNvPr>
          <p:cNvSpPr/>
          <p:nvPr/>
        </p:nvSpPr>
        <p:spPr>
          <a:xfrm rot="16200000">
            <a:off x="9529894" y="3131492"/>
            <a:ext cx="657188" cy="1444752"/>
          </a:xfrm>
          <a:prstGeom prst="arc">
            <a:avLst>
              <a:gd name="adj1" fmla="val 16200000"/>
              <a:gd name="adj2" fmla="val 5370530"/>
            </a:avLst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88F5FF6E-4EDA-8144-B0B2-519890DB06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9906599"/>
              </p:ext>
            </p:extLst>
          </p:nvPr>
        </p:nvGraphicFramePr>
        <p:xfrm>
          <a:off x="2501635" y="6162813"/>
          <a:ext cx="8859798" cy="37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76633">
                  <a:extLst>
                    <a:ext uri="{9D8B030D-6E8A-4147-A177-3AD203B41FA5}">
                      <a16:colId xmlns:a16="http://schemas.microsoft.com/office/drawing/2014/main" val="4226046502"/>
                    </a:ext>
                  </a:extLst>
                </a:gridCol>
                <a:gridCol w="1476633">
                  <a:extLst>
                    <a:ext uri="{9D8B030D-6E8A-4147-A177-3AD203B41FA5}">
                      <a16:colId xmlns:a16="http://schemas.microsoft.com/office/drawing/2014/main" val="1784943317"/>
                    </a:ext>
                  </a:extLst>
                </a:gridCol>
                <a:gridCol w="1476633">
                  <a:extLst>
                    <a:ext uri="{9D8B030D-6E8A-4147-A177-3AD203B41FA5}">
                      <a16:colId xmlns:a16="http://schemas.microsoft.com/office/drawing/2014/main" val="2812766215"/>
                    </a:ext>
                  </a:extLst>
                </a:gridCol>
                <a:gridCol w="1476633">
                  <a:extLst>
                    <a:ext uri="{9D8B030D-6E8A-4147-A177-3AD203B41FA5}">
                      <a16:colId xmlns:a16="http://schemas.microsoft.com/office/drawing/2014/main" val="952025900"/>
                    </a:ext>
                  </a:extLst>
                </a:gridCol>
                <a:gridCol w="1476633">
                  <a:extLst>
                    <a:ext uri="{9D8B030D-6E8A-4147-A177-3AD203B41FA5}">
                      <a16:colId xmlns:a16="http://schemas.microsoft.com/office/drawing/2014/main" val="1827554847"/>
                    </a:ext>
                  </a:extLst>
                </a:gridCol>
                <a:gridCol w="1476633">
                  <a:extLst>
                    <a:ext uri="{9D8B030D-6E8A-4147-A177-3AD203B41FA5}">
                      <a16:colId xmlns:a16="http://schemas.microsoft.com/office/drawing/2014/main" val="32595327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particle1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particle4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particle2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particle6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particle5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particle3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1005357"/>
                  </a:ext>
                </a:extLst>
              </a:tr>
            </a:tbl>
          </a:graphicData>
        </a:graphic>
      </p:graphicFrame>
      <p:sp>
        <p:nvSpPr>
          <p:cNvPr id="19" name="Arc 18">
            <a:extLst>
              <a:ext uri="{FF2B5EF4-FFF2-40B4-BE49-F238E27FC236}">
                <a16:creationId xmlns:a16="http://schemas.microsoft.com/office/drawing/2014/main" id="{E3327372-9466-9E42-9AD3-FCA1A3BC9A11}"/>
              </a:ext>
            </a:extLst>
          </p:cNvPr>
          <p:cNvSpPr/>
          <p:nvPr/>
        </p:nvSpPr>
        <p:spPr>
          <a:xfrm rot="16200000">
            <a:off x="4323610" y="4676913"/>
            <a:ext cx="657188" cy="2971800"/>
          </a:xfrm>
          <a:prstGeom prst="arc">
            <a:avLst>
              <a:gd name="adj1" fmla="val 16200000"/>
              <a:gd name="adj2" fmla="val 5370530"/>
            </a:avLst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5B4BF484-5D40-D043-9DBE-EBAF1C5A2E75}"/>
              </a:ext>
            </a:extLst>
          </p:cNvPr>
          <p:cNvSpPr/>
          <p:nvPr/>
        </p:nvSpPr>
        <p:spPr>
          <a:xfrm rot="16200000">
            <a:off x="8087224" y="3952808"/>
            <a:ext cx="649114" cy="4429069"/>
          </a:xfrm>
          <a:prstGeom prst="arc">
            <a:avLst>
              <a:gd name="adj1" fmla="val 16200000"/>
              <a:gd name="adj2" fmla="val 5389174"/>
            </a:avLst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855F8088-8CA9-7A4B-BF3E-6EC79764A013}"/>
              </a:ext>
            </a:extLst>
          </p:cNvPr>
          <p:cNvSpPr/>
          <p:nvPr/>
        </p:nvSpPr>
        <p:spPr>
          <a:xfrm rot="5400000" flipH="1">
            <a:off x="7156461" y="3194421"/>
            <a:ext cx="749808" cy="5943600"/>
          </a:xfrm>
          <a:prstGeom prst="arc">
            <a:avLst>
              <a:gd name="adj1" fmla="val 16200000"/>
              <a:gd name="adj2" fmla="val 5385697"/>
            </a:avLst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177E9217-6D12-EB48-88F6-41E3BB1DE024}"/>
              </a:ext>
            </a:extLst>
          </p:cNvPr>
          <p:cNvSpPr/>
          <p:nvPr/>
        </p:nvSpPr>
        <p:spPr>
          <a:xfrm rot="16200000">
            <a:off x="6450078" y="3961947"/>
            <a:ext cx="749809" cy="4389120"/>
          </a:xfrm>
          <a:prstGeom prst="arc">
            <a:avLst>
              <a:gd name="adj1" fmla="val 16200000"/>
              <a:gd name="adj2" fmla="val 5389174"/>
            </a:avLst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c 22">
            <a:extLst>
              <a:ext uri="{FF2B5EF4-FFF2-40B4-BE49-F238E27FC236}">
                <a16:creationId xmlns:a16="http://schemas.microsoft.com/office/drawing/2014/main" id="{E9F27DC5-7DEB-5446-954B-AD3F01A1CEA7}"/>
              </a:ext>
            </a:extLst>
          </p:cNvPr>
          <p:cNvSpPr/>
          <p:nvPr/>
        </p:nvSpPr>
        <p:spPr>
          <a:xfrm rot="5400000" flipH="1">
            <a:off x="7879136" y="5440436"/>
            <a:ext cx="877194" cy="1444752"/>
          </a:xfrm>
          <a:prstGeom prst="arc">
            <a:avLst>
              <a:gd name="adj1" fmla="val 16200000"/>
              <a:gd name="adj2" fmla="val 5370530"/>
            </a:avLst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098D525-2180-E940-BE1E-70E5B5447641}"/>
              </a:ext>
            </a:extLst>
          </p:cNvPr>
          <p:cNvSpPr txBox="1"/>
          <p:nvPr/>
        </p:nvSpPr>
        <p:spPr>
          <a:xfrm>
            <a:off x="3199640" y="3042863"/>
            <a:ext cx="63819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Access order = storage order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9A81ED4-AEEE-6841-9562-6A0D2EC43D5A}"/>
              </a:ext>
            </a:extLst>
          </p:cNvPr>
          <p:cNvSpPr txBox="1"/>
          <p:nvPr/>
        </p:nvSpPr>
        <p:spPr>
          <a:xfrm>
            <a:off x="6506144" y="4620980"/>
            <a:ext cx="340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8866AB0-87A8-964B-9FAB-726C054188F3}"/>
                  </a:ext>
                </a:extLst>
              </p:cNvPr>
              <p:cNvSpPr txBox="1"/>
              <p:nvPr/>
            </p:nvSpPr>
            <p:spPr>
              <a:xfrm>
                <a:off x="4662575" y="5342475"/>
                <a:ext cx="455296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Access order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2000" dirty="0"/>
                  <a:t> storage order</a:t>
                </a:r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18866AB0-87A8-964B-9FAB-726C054188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62575" y="5342475"/>
                <a:ext cx="4552961" cy="400110"/>
              </a:xfrm>
              <a:prstGeom prst="rect">
                <a:avLst/>
              </a:prstGeom>
              <a:blipFill>
                <a:blip r:embed="rId3"/>
                <a:stretch>
                  <a:fillRect t="-3125" b="-28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TextBox 27">
            <a:extLst>
              <a:ext uri="{FF2B5EF4-FFF2-40B4-BE49-F238E27FC236}">
                <a16:creationId xmlns:a16="http://schemas.microsoft.com/office/drawing/2014/main" id="{B8C1B2E3-B398-3141-89ED-A35887F443DD}"/>
              </a:ext>
            </a:extLst>
          </p:cNvPr>
          <p:cNvSpPr txBox="1"/>
          <p:nvPr/>
        </p:nvSpPr>
        <p:spPr>
          <a:xfrm>
            <a:off x="9076741" y="5381686"/>
            <a:ext cx="31262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Loss of data locality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03A08CE-1515-5C46-A179-F6E9065A628D}"/>
              </a:ext>
            </a:extLst>
          </p:cNvPr>
          <p:cNvSpPr txBox="1"/>
          <p:nvPr/>
        </p:nvSpPr>
        <p:spPr>
          <a:xfrm>
            <a:off x="8847264" y="3036464"/>
            <a:ext cx="31262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Good data locality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720EFBE-D3BD-8C40-BDB2-76071147D98B}"/>
              </a:ext>
            </a:extLst>
          </p:cNvPr>
          <p:cNvSpPr txBox="1"/>
          <p:nvPr/>
        </p:nvSpPr>
        <p:spPr>
          <a:xfrm>
            <a:off x="925594" y="3785464"/>
            <a:ext cx="19843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Storage: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2F6344A-623F-9843-96F5-2E1EF02B7F78}"/>
              </a:ext>
            </a:extLst>
          </p:cNvPr>
          <p:cNvSpPr txBox="1"/>
          <p:nvPr/>
        </p:nvSpPr>
        <p:spPr>
          <a:xfrm>
            <a:off x="900882" y="6131302"/>
            <a:ext cx="20040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Storage: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17B5420-325D-0B49-94AA-5D303AF20F09}"/>
              </a:ext>
            </a:extLst>
          </p:cNvPr>
          <p:cNvCxnSpPr>
            <a:cxnSpLocks/>
          </p:cNvCxnSpPr>
          <p:nvPr/>
        </p:nvCxnSpPr>
        <p:spPr>
          <a:xfrm>
            <a:off x="960883" y="3272911"/>
            <a:ext cx="0" cy="3357635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AE11894-FF6C-6A4E-9F03-F605DA8DEA0A}"/>
              </a:ext>
            </a:extLst>
          </p:cNvPr>
          <p:cNvSpPr txBox="1"/>
          <p:nvPr/>
        </p:nvSpPr>
        <p:spPr>
          <a:xfrm rot="16200000">
            <a:off x="-1283055" y="5011198"/>
            <a:ext cx="3937789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Timeline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AD80BBD-DD2F-7C4C-854B-03371565465F}"/>
              </a:ext>
            </a:extLst>
          </p:cNvPr>
          <p:cNvSpPr txBox="1"/>
          <p:nvPr/>
        </p:nvSpPr>
        <p:spPr>
          <a:xfrm>
            <a:off x="950207" y="3459400"/>
            <a:ext cx="19843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Access: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6A10A8D-E0B3-FE48-91E1-0AB8294C29BD}"/>
              </a:ext>
            </a:extLst>
          </p:cNvPr>
          <p:cNvSpPr txBox="1"/>
          <p:nvPr/>
        </p:nvSpPr>
        <p:spPr>
          <a:xfrm>
            <a:off x="950207" y="5781896"/>
            <a:ext cx="19843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Access:</a:t>
            </a:r>
          </a:p>
        </p:txBody>
      </p:sp>
    </p:spTree>
    <p:extLst>
      <p:ext uri="{BB962C8B-B14F-4D97-AF65-F5344CB8AC3E}">
        <p14:creationId xmlns:p14="http://schemas.microsoft.com/office/powerpoint/2010/main" val="237832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8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2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60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0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200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60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/>
      <p:bldP spid="25" grpId="0"/>
      <p:bldP spid="27" grpId="0"/>
      <p:bldP spid="28" grpId="0"/>
      <p:bldP spid="29" grpId="0"/>
      <p:bldP spid="30" grpId="0"/>
      <p:bldP spid="31" grpId="0"/>
      <p:bldP spid="33" grpId="0"/>
      <p:bldP spid="35" grpId="0"/>
      <p:bldP spid="3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4BB59-DF59-B54F-998D-7594DB160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46100" y="203200"/>
            <a:ext cx="14097000" cy="1452894"/>
          </a:xfrm>
        </p:spPr>
        <p:txBody>
          <a:bodyPr>
            <a:noAutofit/>
          </a:bodyPr>
          <a:lstStyle/>
          <a:p>
            <a:r>
              <a:rPr lang="en-US" sz="6000" dirty="0"/>
              <a:t>Function Variance Detection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BD6F1-0B60-9948-907B-390CA6E3C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9099" y="1656094"/>
            <a:ext cx="12585701" cy="6286500"/>
          </a:xfrm>
        </p:spPr>
        <p:txBody>
          <a:bodyPr>
            <a:normAutofit/>
          </a:bodyPr>
          <a:lstStyle/>
          <a:p>
            <a:r>
              <a:rPr lang="en-US" dirty="0"/>
              <a:t>Prerequisite</a:t>
            </a:r>
          </a:p>
          <a:p>
            <a:pPr lvl="1"/>
            <a:r>
              <a:rPr lang="en-US" dirty="0"/>
              <a:t>Place calipers at function entry and exit to identify function boundary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Measure the resource usage in a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7CDF9E-ADAB-D947-821B-BC98A547DB1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8</a:t>
            </a:fld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16E0604-CF2F-9C45-9FEB-F8409664A0A7}"/>
              </a:ext>
            </a:extLst>
          </p:cNvPr>
          <p:cNvSpPr/>
          <p:nvPr/>
        </p:nvSpPr>
        <p:spPr>
          <a:xfrm>
            <a:off x="1567727" y="5773906"/>
            <a:ext cx="10583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main()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95A4808-F4C8-EE4F-8B7D-A5E27D9BF6F1}"/>
              </a:ext>
            </a:extLst>
          </p:cNvPr>
          <p:cNvSpPr txBox="1"/>
          <p:nvPr/>
        </p:nvSpPr>
        <p:spPr>
          <a:xfrm>
            <a:off x="8800738" y="3800084"/>
            <a:ext cx="213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Function entry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2B71E4D-EE10-AC4C-B660-EBAFAD1D7534}"/>
              </a:ext>
            </a:extLst>
          </p:cNvPr>
          <p:cNvCxnSpPr>
            <a:cxnSpLocks/>
          </p:cNvCxnSpPr>
          <p:nvPr/>
        </p:nvCxnSpPr>
        <p:spPr>
          <a:xfrm>
            <a:off x="2733726" y="3915247"/>
            <a:ext cx="0" cy="1547387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04468F3-7671-7543-942D-150848F5C899}"/>
              </a:ext>
            </a:extLst>
          </p:cNvPr>
          <p:cNvCxnSpPr>
            <a:cxnSpLocks/>
          </p:cNvCxnSpPr>
          <p:nvPr/>
        </p:nvCxnSpPr>
        <p:spPr>
          <a:xfrm>
            <a:off x="2733726" y="6544734"/>
            <a:ext cx="0" cy="1813260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2DD2579-BF74-1446-9868-DCCA81F9D895}"/>
              </a:ext>
            </a:extLst>
          </p:cNvPr>
          <p:cNvCxnSpPr>
            <a:cxnSpLocks/>
          </p:cNvCxnSpPr>
          <p:nvPr/>
        </p:nvCxnSpPr>
        <p:spPr>
          <a:xfrm>
            <a:off x="2740113" y="5589023"/>
            <a:ext cx="0" cy="898325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9738B6E-62DF-454C-A126-9C05379D5F7E}"/>
              </a:ext>
            </a:extLst>
          </p:cNvPr>
          <p:cNvCxnSpPr>
            <a:cxnSpLocks/>
          </p:cNvCxnSpPr>
          <p:nvPr/>
        </p:nvCxnSpPr>
        <p:spPr>
          <a:xfrm>
            <a:off x="4155256" y="5464744"/>
            <a:ext cx="0" cy="1079990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F536AAC-3DF1-704D-B15C-9E09D396E47C}"/>
              </a:ext>
            </a:extLst>
          </p:cNvPr>
          <p:cNvCxnSpPr>
            <a:cxnSpLocks/>
          </p:cNvCxnSpPr>
          <p:nvPr/>
        </p:nvCxnSpPr>
        <p:spPr>
          <a:xfrm>
            <a:off x="2740113" y="5462634"/>
            <a:ext cx="1415143" cy="0"/>
          </a:xfrm>
          <a:prstGeom prst="line">
            <a:avLst/>
          </a:prstGeom>
          <a:noFill/>
          <a:ln w="25400" cap="flat">
            <a:solidFill>
              <a:srgbClr val="FF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811F27D-137D-A547-8F57-3FADC5D956BE}"/>
              </a:ext>
            </a:extLst>
          </p:cNvPr>
          <p:cNvCxnSpPr>
            <a:cxnSpLocks/>
          </p:cNvCxnSpPr>
          <p:nvPr/>
        </p:nvCxnSpPr>
        <p:spPr>
          <a:xfrm flipH="1">
            <a:off x="8181549" y="4713501"/>
            <a:ext cx="554519" cy="0"/>
          </a:xfrm>
          <a:prstGeom prst="line">
            <a:avLst/>
          </a:prstGeom>
          <a:noFill/>
          <a:ln w="25400" cap="flat">
            <a:solidFill>
              <a:srgbClr val="FF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BEDE6EC4-2C41-604F-9CB1-5F6C79ECFF71}"/>
              </a:ext>
            </a:extLst>
          </p:cNvPr>
          <p:cNvSpPr/>
          <p:nvPr/>
        </p:nvSpPr>
        <p:spPr>
          <a:xfrm>
            <a:off x="3096952" y="5784257"/>
            <a:ext cx="10230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/>
              <a:t>funA</a:t>
            </a:r>
            <a:r>
              <a:rPr lang="en-US" sz="2400" dirty="0"/>
              <a:t>()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5112BCC-C6DD-0342-ABA1-EB37C8BD66DC}"/>
              </a:ext>
            </a:extLst>
          </p:cNvPr>
          <p:cNvCxnSpPr>
            <a:cxnSpLocks/>
          </p:cNvCxnSpPr>
          <p:nvPr/>
        </p:nvCxnSpPr>
        <p:spPr>
          <a:xfrm>
            <a:off x="8181549" y="3980136"/>
            <a:ext cx="554519" cy="0"/>
          </a:xfrm>
          <a:prstGeom prst="line">
            <a:avLst/>
          </a:prstGeom>
          <a:noFill/>
          <a:ln w="25400" cap="flat">
            <a:solidFill>
              <a:srgbClr val="FF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970A8D1-15F4-FF46-A98C-AEC5ABD6D77B}"/>
              </a:ext>
            </a:extLst>
          </p:cNvPr>
          <p:cNvSpPr txBox="1"/>
          <p:nvPr/>
        </p:nvSpPr>
        <p:spPr>
          <a:xfrm>
            <a:off x="8800738" y="4458107"/>
            <a:ext cx="19319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Function exit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BF0A0A4-2F09-0847-9EFC-DF7AD0E7323A}"/>
              </a:ext>
            </a:extLst>
          </p:cNvPr>
          <p:cNvCxnSpPr>
            <a:cxnSpLocks/>
          </p:cNvCxnSpPr>
          <p:nvPr/>
        </p:nvCxnSpPr>
        <p:spPr>
          <a:xfrm flipH="1">
            <a:off x="2733726" y="6544734"/>
            <a:ext cx="1421530" cy="0"/>
          </a:xfrm>
          <a:prstGeom prst="line">
            <a:avLst/>
          </a:prstGeom>
          <a:noFill/>
          <a:ln w="25400" cap="flat">
            <a:solidFill>
              <a:srgbClr val="FF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26F19812-7D07-C042-AA31-35DFE3876E10}"/>
              </a:ext>
            </a:extLst>
          </p:cNvPr>
          <p:cNvSpPr txBox="1"/>
          <p:nvPr/>
        </p:nvSpPr>
        <p:spPr>
          <a:xfrm>
            <a:off x="2799362" y="5008961"/>
            <a:ext cx="4137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Measure resource usage:  r1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D90F8A2-8854-B546-946F-74ACA5A6AC27}"/>
              </a:ext>
            </a:extLst>
          </p:cNvPr>
          <p:cNvSpPr txBox="1"/>
          <p:nvPr/>
        </p:nvSpPr>
        <p:spPr>
          <a:xfrm>
            <a:off x="2811982" y="6554946"/>
            <a:ext cx="40703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Measure resource usage: r2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2560C72-D624-F74C-8C06-FC9F2D4A2622}"/>
              </a:ext>
            </a:extLst>
          </p:cNvPr>
          <p:cNvSpPr txBox="1"/>
          <p:nvPr/>
        </p:nvSpPr>
        <p:spPr>
          <a:xfrm>
            <a:off x="7363511" y="5812621"/>
            <a:ext cx="56412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Resources consumed in </a:t>
            </a:r>
            <a:r>
              <a:rPr lang="en-US" sz="2400" dirty="0" err="1"/>
              <a:t>funA</a:t>
            </a:r>
            <a:r>
              <a:rPr lang="en-US" sz="2400" dirty="0"/>
              <a:t>() = r2 - r1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1386438-A29C-0E43-8E2A-20F2E832B79C}"/>
              </a:ext>
            </a:extLst>
          </p:cNvPr>
          <p:cNvSpPr txBox="1"/>
          <p:nvPr/>
        </p:nvSpPr>
        <p:spPr>
          <a:xfrm>
            <a:off x="2111309" y="8452756"/>
            <a:ext cx="13340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Timeline</a:t>
            </a:r>
          </a:p>
        </p:txBody>
      </p:sp>
      <p:sp>
        <p:nvSpPr>
          <p:cNvPr id="41" name="Right Brace 40">
            <a:extLst>
              <a:ext uri="{FF2B5EF4-FFF2-40B4-BE49-F238E27FC236}">
                <a16:creationId xmlns:a16="http://schemas.microsoft.com/office/drawing/2014/main" id="{025C57EB-A455-9C48-8FE7-56B55A316A94}"/>
              </a:ext>
            </a:extLst>
          </p:cNvPr>
          <p:cNvSpPr/>
          <p:nvPr/>
        </p:nvSpPr>
        <p:spPr>
          <a:xfrm>
            <a:off x="6841007" y="5239793"/>
            <a:ext cx="594225" cy="1615473"/>
          </a:xfrm>
          <a:prstGeom prst="rightBrac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42" name="for(i=0; i&lt;N; ++i){     b[i] = exp(a[i]);…">
            <a:extLst>
              <a:ext uri="{FF2B5EF4-FFF2-40B4-BE49-F238E27FC236}">
                <a16:creationId xmlns:a16="http://schemas.microsoft.com/office/drawing/2014/main" id="{3324DDC6-F1C7-9640-B33E-99E324666EA6}"/>
              </a:ext>
            </a:extLst>
          </p:cNvPr>
          <p:cNvSpPr/>
          <p:nvPr/>
        </p:nvSpPr>
        <p:spPr>
          <a:xfrm>
            <a:off x="519312" y="4078224"/>
            <a:ext cx="1759082" cy="1161570"/>
          </a:xfrm>
          <a:prstGeom prst="rect">
            <a:avLst/>
          </a:prstGeom>
          <a:solidFill>
            <a:srgbClr val="FFFFFF"/>
          </a:solidFill>
          <a:ln w="254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2248" tIns="72248" rIns="72248" bIns="72248">
            <a:spAutoFit/>
          </a:bodyPr>
          <a:lstStyle/>
          <a:p>
            <a:pPr algn="l" defTabSz="830862">
              <a:defRPr sz="2800"/>
            </a:pPr>
            <a:r>
              <a:rPr lang="en-US" sz="2200" dirty="0">
                <a:latin typeface="Courier" pitchFamily="2" charset="0"/>
              </a:rPr>
              <a:t>main() {</a:t>
            </a:r>
          </a:p>
          <a:p>
            <a:pPr algn="l" defTabSz="830862">
              <a:defRPr sz="2800"/>
            </a:pPr>
            <a:r>
              <a:rPr lang="en-US" sz="2200" dirty="0">
                <a:latin typeface="Courier" pitchFamily="2" charset="0"/>
              </a:rPr>
              <a:t>  </a:t>
            </a:r>
            <a:r>
              <a:rPr lang="en-US" sz="2200" dirty="0" err="1">
                <a:latin typeface="Courier" pitchFamily="2" charset="0"/>
              </a:rPr>
              <a:t>funA</a:t>
            </a:r>
            <a:r>
              <a:rPr lang="en-US" sz="2200" dirty="0">
                <a:latin typeface="Courier" pitchFamily="2" charset="0"/>
              </a:rPr>
              <a:t>();</a:t>
            </a:r>
          </a:p>
          <a:p>
            <a:pPr algn="l" defTabSz="830862">
              <a:defRPr sz="2800"/>
            </a:pPr>
            <a:r>
              <a:rPr lang="en-US" sz="2200" dirty="0">
                <a:latin typeface="Courier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0203688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33" grpId="0"/>
      <p:bldP spid="35" grpId="0"/>
      <p:bldP spid="37" grpId="0"/>
      <p:bldP spid="38" grpId="0"/>
      <p:bldP spid="39" grpId="0"/>
      <p:bldP spid="40" grpId="0"/>
      <p:bldP spid="41" grpId="0" animBg="1"/>
      <p:bldP spid="4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4BB59-DF59-B54F-998D-7594DB160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46100" y="203200"/>
            <a:ext cx="14097000" cy="1452894"/>
          </a:xfrm>
        </p:spPr>
        <p:txBody>
          <a:bodyPr>
            <a:noAutofit/>
          </a:bodyPr>
          <a:lstStyle/>
          <a:p>
            <a:r>
              <a:rPr lang="en-US" sz="6000" dirty="0"/>
              <a:t>Function Variance Detection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8BD6F1-0B60-9948-907B-390CA6E3C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9099" y="1656094"/>
            <a:ext cx="11419971" cy="6286500"/>
          </a:xfrm>
        </p:spPr>
        <p:txBody>
          <a:bodyPr>
            <a:normAutofit/>
          </a:bodyPr>
          <a:lstStyle/>
          <a:p>
            <a:r>
              <a:rPr lang="en-US" dirty="0"/>
              <a:t>Previous effort</a:t>
            </a:r>
          </a:p>
          <a:p>
            <a:pPr lvl="1"/>
            <a:r>
              <a:rPr lang="en-US" dirty="0"/>
              <a:t>Instrumentation-based tools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Instrument function entry and exit to identify function boundary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7CDF9E-ADAB-D947-821B-BC98A547DB1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9</a:t>
            </a:fld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16E0604-CF2F-9C45-9FEB-F8409664A0A7}"/>
              </a:ext>
            </a:extLst>
          </p:cNvPr>
          <p:cNvSpPr/>
          <p:nvPr/>
        </p:nvSpPr>
        <p:spPr>
          <a:xfrm>
            <a:off x="1833193" y="5704479"/>
            <a:ext cx="10583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main()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95A4808-F4C8-EE4F-8B7D-A5E27D9BF6F1}"/>
              </a:ext>
            </a:extLst>
          </p:cNvPr>
          <p:cNvSpPr txBox="1"/>
          <p:nvPr/>
        </p:nvSpPr>
        <p:spPr>
          <a:xfrm>
            <a:off x="9066204" y="3730657"/>
            <a:ext cx="21371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Function entry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2B71E4D-EE10-AC4C-B660-EBAFAD1D7534}"/>
              </a:ext>
            </a:extLst>
          </p:cNvPr>
          <p:cNvCxnSpPr>
            <a:cxnSpLocks/>
          </p:cNvCxnSpPr>
          <p:nvPr/>
        </p:nvCxnSpPr>
        <p:spPr>
          <a:xfrm>
            <a:off x="2999192" y="3845820"/>
            <a:ext cx="0" cy="1547387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04468F3-7671-7543-942D-150848F5C899}"/>
              </a:ext>
            </a:extLst>
          </p:cNvPr>
          <p:cNvCxnSpPr>
            <a:cxnSpLocks/>
          </p:cNvCxnSpPr>
          <p:nvPr/>
        </p:nvCxnSpPr>
        <p:spPr>
          <a:xfrm>
            <a:off x="2999192" y="6475307"/>
            <a:ext cx="0" cy="1813260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2DD2579-BF74-1446-9868-DCCA81F9D895}"/>
              </a:ext>
            </a:extLst>
          </p:cNvPr>
          <p:cNvCxnSpPr>
            <a:cxnSpLocks/>
          </p:cNvCxnSpPr>
          <p:nvPr/>
        </p:nvCxnSpPr>
        <p:spPr>
          <a:xfrm>
            <a:off x="3005579" y="5519596"/>
            <a:ext cx="0" cy="898325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9738B6E-62DF-454C-A126-9C05379D5F7E}"/>
              </a:ext>
            </a:extLst>
          </p:cNvPr>
          <p:cNvCxnSpPr>
            <a:cxnSpLocks/>
          </p:cNvCxnSpPr>
          <p:nvPr/>
        </p:nvCxnSpPr>
        <p:spPr>
          <a:xfrm>
            <a:off x="4420722" y="5395317"/>
            <a:ext cx="0" cy="1079990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F536AAC-3DF1-704D-B15C-9E09D396E47C}"/>
              </a:ext>
            </a:extLst>
          </p:cNvPr>
          <p:cNvCxnSpPr>
            <a:cxnSpLocks/>
          </p:cNvCxnSpPr>
          <p:nvPr/>
        </p:nvCxnSpPr>
        <p:spPr>
          <a:xfrm>
            <a:off x="3005579" y="5393207"/>
            <a:ext cx="1415143" cy="0"/>
          </a:xfrm>
          <a:prstGeom prst="line">
            <a:avLst/>
          </a:prstGeom>
          <a:noFill/>
          <a:ln w="25400" cap="flat">
            <a:solidFill>
              <a:srgbClr val="FF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811F27D-137D-A547-8F57-3FADC5D956BE}"/>
              </a:ext>
            </a:extLst>
          </p:cNvPr>
          <p:cNvCxnSpPr>
            <a:cxnSpLocks/>
          </p:cNvCxnSpPr>
          <p:nvPr/>
        </p:nvCxnSpPr>
        <p:spPr>
          <a:xfrm flipH="1">
            <a:off x="8447015" y="4644074"/>
            <a:ext cx="554519" cy="0"/>
          </a:xfrm>
          <a:prstGeom prst="line">
            <a:avLst/>
          </a:prstGeom>
          <a:noFill/>
          <a:ln w="25400" cap="flat">
            <a:solidFill>
              <a:srgbClr val="FF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BEDE6EC4-2C41-604F-9CB1-5F6C79ECFF71}"/>
              </a:ext>
            </a:extLst>
          </p:cNvPr>
          <p:cNvSpPr/>
          <p:nvPr/>
        </p:nvSpPr>
        <p:spPr>
          <a:xfrm>
            <a:off x="3362418" y="5714830"/>
            <a:ext cx="10230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/>
              <a:t>funA</a:t>
            </a:r>
            <a:r>
              <a:rPr lang="en-US" sz="2400" dirty="0"/>
              <a:t>()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5112BCC-C6DD-0342-ABA1-EB37C8BD66DC}"/>
              </a:ext>
            </a:extLst>
          </p:cNvPr>
          <p:cNvCxnSpPr>
            <a:cxnSpLocks/>
          </p:cNvCxnSpPr>
          <p:nvPr/>
        </p:nvCxnSpPr>
        <p:spPr>
          <a:xfrm>
            <a:off x="8447015" y="3910709"/>
            <a:ext cx="554519" cy="0"/>
          </a:xfrm>
          <a:prstGeom prst="line">
            <a:avLst/>
          </a:prstGeom>
          <a:noFill/>
          <a:ln w="25400" cap="flat">
            <a:solidFill>
              <a:srgbClr val="FF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970A8D1-15F4-FF46-A98C-AEC5ABD6D77B}"/>
              </a:ext>
            </a:extLst>
          </p:cNvPr>
          <p:cNvSpPr txBox="1"/>
          <p:nvPr/>
        </p:nvSpPr>
        <p:spPr>
          <a:xfrm>
            <a:off x="9080945" y="4451414"/>
            <a:ext cx="19319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/>
              <a:t>Function exit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BF0A0A4-2F09-0847-9EFC-DF7AD0E7323A}"/>
              </a:ext>
            </a:extLst>
          </p:cNvPr>
          <p:cNvCxnSpPr>
            <a:cxnSpLocks/>
          </p:cNvCxnSpPr>
          <p:nvPr/>
        </p:nvCxnSpPr>
        <p:spPr>
          <a:xfrm flipH="1">
            <a:off x="2999192" y="6475307"/>
            <a:ext cx="1421530" cy="0"/>
          </a:xfrm>
          <a:prstGeom prst="line">
            <a:avLst/>
          </a:prstGeom>
          <a:noFill/>
          <a:ln w="25400" cap="flat">
            <a:solidFill>
              <a:srgbClr val="FF0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26F19812-7D07-C042-AA31-35DFE3876E10}"/>
              </a:ext>
            </a:extLst>
          </p:cNvPr>
          <p:cNvSpPr txBox="1"/>
          <p:nvPr/>
        </p:nvSpPr>
        <p:spPr>
          <a:xfrm>
            <a:off x="2999192" y="4913079"/>
            <a:ext cx="34772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</a:t>
            </a:r>
            <a:r>
              <a:rPr lang="en-US" sz="2400" baseline="30000" dirty="0"/>
              <a:t>st</a:t>
            </a:r>
            <a:r>
              <a:rPr lang="en-US" sz="2400" dirty="0"/>
              <a:t> instrumentation point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D90F8A2-8854-B546-946F-74ACA5A6AC27}"/>
              </a:ext>
            </a:extLst>
          </p:cNvPr>
          <p:cNvSpPr txBox="1"/>
          <p:nvPr/>
        </p:nvSpPr>
        <p:spPr>
          <a:xfrm>
            <a:off x="3005579" y="6532693"/>
            <a:ext cx="35557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</a:t>
            </a:r>
            <a:r>
              <a:rPr lang="en-US" sz="2400" baseline="30000" dirty="0"/>
              <a:t>nd</a:t>
            </a:r>
            <a:r>
              <a:rPr lang="en-US" sz="2400" dirty="0"/>
              <a:t> instrumentation point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1386438-A29C-0E43-8E2A-20F2E832B79C}"/>
              </a:ext>
            </a:extLst>
          </p:cNvPr>
          <p:cNvSpPr txBox="1"/>
          <p:nvPr/>
        </p:nvSpPr>
        <p:spPr>
          <a:xfrm>
            <a:off x="2376775" y="8383329"/>
            <a:ext cx="13340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Timeline</a:t>
            </a:r>
          </a:p>
        </p:txBody>
      </p:sp>
      <p:sp>
        <p:nvSpPr>
          <p:cNvPr id="42" name="for(i=0; i&lt;N; ++i){     b[i] = exp(a[i]);…">
            <a:extLst>
              <a:ext uri="{FF2B5EF4-FFF2-40B4-BE49-F238E27FC236}">
                <a16:creationId xmlns:a16="http://schemas.microsoft.com/office/drawing/2014/main" id="{3324DDC6-F1C7-9640-B33E-99E324666EA6}"/>
              </a:ext>
            </a:extLst>
          </p:cNvPr>
          <p:cNvSpPr/>
          <p:nvPr/>
        </p:nvSpPr>
        <p:spPr>
          <a:xfrm>
            <a:off x="606359" y="3949887"/>
            <a:ext cx="1759082" cy="1161570"/>
          </a:xfrm>
          <a:prstGeom prst="rect">
            <a:avLst/>
          </a:prstGeom>
          <a:solidFill>
            <a:srgbClr val="FFFFFF"/>
          </a:solidFill>
          <a:ln w="25400">
            <a:solidFill>
              <a:schemeClr val="tx1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2248" tIns="72248" rIns="72248" bIns="72248">
            <a:spAutoFit/>
          </a:bodyPr>
          <a:lstStyle/>
          <a:p>
            <a:pPr algn="l" defTabSz="830862">
              <a:defRPr sz="2800"/>
            </a:pPr>
            <a:r>
              <a:rPr lang="en-US" sz="2200" dirty="0">
                <a:latin typeface="Courier" pitchFamily="2" charset="0"/>
              </a:rPr>
              <a:t>main() {</a:t>
            </a:r>
          </a:p>
          <a:p>
            <a:pPr algn="l" defTabSz="830862">
              <a:defRPr sz="2800"/>
            </a:pPr>
            <a:r>
              <a:rPr lang="en-US" sz="2200" dirty="0">
                <a:latin typeface="Courier" pitchFamily="2" charset="0"/>
              </a:rPr>
              <a:t>  </a:t>
            </a:r>
            <a:r>
              <a:rPr lang="en-US" sz="2200" dirty="0" err="1">
                <a:latin typeface="Courier" pitchFamily="2" charset="0"/>
              </a:rPr>
              <a:t>funA</a:t>
            </a:r>
            <a:r>
              <a:rPr lang="en-US" sz="2200" dirty="0">
                <a:latin typeface="Courier" pitchFamily="2" charset="0"/>
              </a:rPr>
              <a:t>();</a:t>
            </a:r>
          </a:p>
          <a:p>
            <a:pPr algn="l" defTabSz="830862">
              <a:defRPr sz="2800"/>
            </a:pPr>
            <a:r>
              <a:rPr lang="en-US" sz="2200" dirty="0">
                <a:latin typeface="Courier" pitchFamily="2" charset="0"/>
              </a:rPr>
              <a:t>}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0C5B25B-1703-1148-90D5-FC26A0CB0DAA}"/>
              </a:ext>
            </a:extLst>
          </p:cNvPr>
          <p:cNvSpPr txBox="1"/>
          <p:nvPr/>
        </p:nvSpPr>
        <p:spPr>
          <a:xfrm>
            <a:off x="6925576" y="7655306"/>
            <a:ext cx="4310739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✔️: high accuracy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400" dirty="0"/>
              <a:t>✘:  high overhead (~2x)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BE9DE89-59A2-1643-87F2-871146D3ED05}"/>
              </a:ext>
            </a:extLst>
          </p:cNvPr>
          <p:cNvSpPr txBox="1"/>
          <p:nvPr/>
        </p:nvSpPr>
        <p:spPr>
          <a:xfrm>
            <a:off x="7164408" y="5703660"/>
            <a:ext cx="45320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Resources consumed in </a:t>
            </a:r>
            <a:r>
              <a:rPr lang="en-US" sz="2400" dirty="0" err="1"/>
              <a:t>funA</a:t>
            </a:r>
            <a:r>
              <a:rPr lang="en-US" sz="2400" dirty="0"/>
              <a:t>()</a:t>
            </a:r>
          </a:p>
        </p:txBody>
      </p:sp>
      <p:sp>
        <p:nvSpPr>
          <p:cNvPr id="43" name="Right Brace 42">
            <a:extLst>
              <a:ext uri="{FF2B5EF4-FFF2-40B4-BE49-F238E27FC236}">
                <a16:creationId xmlns:a16="http://schemas.microsoft.com/office/drawing/2014/main" id="{70FCCB46-D832-D246-989B-100AF24B98CC}"/>
              </a:ext>
            </a:extLst>
          </p:cNvPr>
          <p:cNvSpPr/>
          <p:nvPr/>
        </p:nvSpPr>
        <p:spPr>
          <a:xfrm>
            <a:off x="6570182" y="5133780"/>
            <a:ext cx="594225" cy="1615473"/>
          </a:xfrm>
          <a:prstGeom prst="rightBrac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68234725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33" grpId="0"/>
      <p:bldP spid="35" grpId="0"/>
      <p:bldP spid="37" grpId="0"/>
      <p:bldP spid="38" grpId="0"/>
      <p:bldP spid="40" grpId="0"/>
      <p:bldP spid="42" grpId="0" animBg="1"/>
      <p:bldP spid="23" grpId="0"/>
      <p:bldP spid="24" grpId="0"/>
      <p:bldP spid="43" grpId="1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D846F9AF-7734-6048-8504-E8B02DCB023B}">
  <we:reference id="wa104380121" version="2.0.0.0" store="en-US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17302</TotalTime>
  <Words>1743</Words>
  <Application>Microsoft Macintosh PowerPoint</Application>
  <PresentationFormat>Custom</PresentationFormat>
  <Paragraphs>535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4" baseType="lpstr">
      <vt:lpstr>LinLibertineT</vt:lpstr>
      <vt:lpstr>LinLibertineTI</vt:lpstr>
      <vt:lpstr>Arial</vt:lpstr>
      <vt:lpstr>Cambria Math</vt:lpstr>
      <vt:lpstr>Courier</vt:lpstr>
      <vt:lpstr>Gill Sans</vt:lpstr>
      <vt:lpstr>Helvetica</vt:lpstr>
      <vt:lpstr>Helvetica Light</vt:lpstr>
      <vt:lpstr>Helvetica Neue</vt:lpstr>
      <vt:lpstr>Times</vt:lpstr>
      <vt:lpstr>White</vt:lpstr>
      <vt:lpstr>Pinpointing Performance Inefficiencies via Lightweight Variance Profiling  </vt:lpstr>
      <vt:lpstr>Complexity in HPC Software</vt:lpstr>
      <vt:lpstr>The Landscape of Application Performance and Performance Tools</vt:lpstr>
      <vt:lpstr>Why Detect Variance</vt:lpstr>
      <vt:lpstr>Previous Focus vs. Our Focus</vt:lpstr>
      <vt:lpstr>Motivating Example — GTC </vt:lpstr>
      <vt:lpstr>Motivating Example — GTC </vt:lpstr>
      <vt:lpstr>Function Variance Detection</vt:lpstr>
      <vt:lpstr>Function Variance Detection</vt:lpstr>
      <vt:lpstr>Difficulty in Detecting Variance via Sampling</vt:lpstr>
      <vt:lpstr>What Sampling Tools Need for Variance Detection</vt:lpstr>
      <vt:lpstr>FVSampler</vt:lpstr>
      <vt:lpstr>What Sampling Tools Need for Variance Profiling</vt:lpstr>
      <vt:lpstr>Performance Monitoring Units (PMUs)</vt:lpstr>
      <vt:lpstr>What Sampling Tools Need for Variance Profiling</vt:lpstr>
      <vt:lpstr>Debug Register</vt:lpstr>
      <vt:lpstr>What Sampling Tools Need for Variance Profiling</vt:lpstr>
      <vt:lpstr>Methodology</vt:lpstr>
      <vt:lpstr>Methodology</vt:lpstr>
      <vt:lpstr>Methodology</vt:lpstr>
      <vt:lpstr>Challenge</vt:lpstr>
      <vt:lpstr>Challenge</vt:lpstr>
      <vt:lpstr>Challenge</vt:lpstr>
      <vt:lpstr>Other Challenges in the Paper</vt:lpstr>
      <vt:lpstr>Experiments</vt:lpstr>
      <vt:lpstr>Experiments</vt:lpstr>
      <vt:lpstr>Case Study</vt:lpstr>
      <vt:lpstr>Case Study — MASNUM </vt:lpstr>
      <vt:lpstr>Case Study — MASNUM </vt:lpstr>
      <vt:lpstr>Case Study — MASNUM </vt:lpstr>
      <vt:lpstr>Case Study — MASNUM</vt:lpstr>
      <vt:lpstr>Case Study — Parsec Decup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Redundant Loads:  A Software Inefficiency Indicator </dc:title>
  <cp:lastModifiedBy>Su, Pengfei</cp:lastModifiedBy>
  <cp:revision>1147</cp:revision>
  <dcterms:modified xsi:type="dcterms:W3CDTF">2019-12-08T21:05:17Z</dcterms:modified>
</cp:coreProperties>
</file>